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726" r:id="rId2"/>
  </p:sldMasterIdLst>
  <p:sldIdLst>
    <p:sldId id="256" r:id="rId3"/>
    <p:sldId id="258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1"/>
    <p:restoredTop sz="94694"/>
  </p:normalViewPr>
  <p:slideViewPr>
    <p:cSldViewPr snapToGrid="0">
      <p:cViewPr varScale="1">
        <p:scale>
          <a:sx n="109" d="100"/>
          <a:sy n="109" d="100"/>
        </p:scale>
        <p:origin x="7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453826-76BE-4691-A446-D751E6B52C75}" type="doc">
      <dgm:prSet loTypeId="urn:microsoft.com/office/officeart/2005/8/layout/list1" loCatId="list" qsTypeId="urn:microsoft.com/office/officeart/2005/8/quickstyle/simple1" qsCatId="simple" csTypeId="urn:microsoft.com/office/officeart/2005/8/colors/accent6_2" csCatId="accent6"/>
      <dgm:spPr/>
      <dgm:t>
        <a:bodyPr/>
        <a:lstStyle/>
        <a:p>
          <a:endParaRPr lang="en-US"/>
        </a:p>
      </dgm:t>
    </dgm:pt>
    <dgm:pt modelId="{EB60744D-6AD4-4908-A504-68B5F74653CE}">
      <dgm:prSet/>
      <dgm:spPr/>
      <dgm:t>
        <a:bodyPr/>
        <a:lstStyle/>
        <a:p>
          <a:r>
            <a:rPr lang="en-US" dirty="0"/>
            <a:t>”Nature” vs. ”Nurture”</a:t>
          </a:r>
        </a:p>
      </dgm:t>
    </dgm:pt>
    <dgm:pt modelId="{B140C47C-801A-42D3-9B26-183B28B3C4AA}" type="parTrans" cxnId="{5D9059FB-44BB-42B9-A7C6-14D9E1D7EE12}">
      <dgm:prSet/>
      <dgm:spPr/>
      <dgm:t>
        <a:bodyPr/>
        <a:lstStyle/>
        <a:p>
          <a:endParaRPr lang="en-US"/>
        </a:p>
      </dgm:t>
    </dgm:pt>
    <dgm:pt modelId="{CBF82832-1885-45A1-B96B-8E83DCDB39CF}" type="sibTrans" cxnId="{5D9059FB-44BB-42B9-A7C6-14D9E1D7EE12}">
      <dgm:prSet/>
      <dgm:spPr/>
      <dgm:t>
        <a:bodyPr/>
        <a:lstStyle/>
        <a:p>
          <a:endParaRPr lang="en-US"/>
        </a:p>
      </dgm:t>
    </dgm:pt>
    <dgm:pt modelId="{55A5C6B5-8250-4598-AFD9-CFB79E9233DD}">
      <dgm:prSet/>
      <dgm:spPr/>
      <dgm:t>
        <a:bodyPr/>
        <a:lstStyle/>
        <a:p>
          <a:r>
            <a:rPr lang="en-US"/>
            <a:t>Penundukan alam </a:t>
          </a:r>
          <a:r>
            <a:rPr lang="en-US">
              <a:sym typeface="Wingdings" panose="05000000000000000000" pitchFamily="2" charset="2"/>
            </a:rPr>
            <a:t></a:t>
          </a:r>
          <a:r>
            <a:rPr lang="en-US"/>
            <a:t> penundukan perempuan</a:t>
          </a:r>
        </a:p>
      </dgm:t>
    </dgm:pt>
    <dgm:pt modelId="{96FDC079-CFBB-4582-8EF1-EDDD74DEBA46}" type="parTrans" cxnId="{B2C801A1-72BF-44AA-87B4-92A9DD30E4B4}">
      <dgm:prSet/>
      <dgm:spPr/>
      <dgm:t>
        <a:bodyPr/>
        <a:lstStyle/>
        <a:p>
          <a:endParaRPr lang="en-US"/>
        </a:p>
      </dgm:t>
    </dgm:pt>
    <dgm:pt modelId="{4F5B068E-D824-4685-9877-AFAC70D0DCF8}" type="sibTrans" cxnId="{B2C801A1-72BF-44AA-87B4-92A9DD30E4B4}">
      <dgm:prSet/>
      <dgm:spPr/>
      <dgm:t>
        <a:bodyPr/>
        <a:lstStyle/>
        <a:p>
          <a:endParaRPr lang="en-US"/>
        </a:p>
      </dgm:t>
    </dgm:pt>
    <dgm:pt modelId="{3A7BAF57-6781-4928-A689-A4C7B05DBEFA}">
      <dgm:prSet/>
      <dgm:spPr/>
      <dgm:t>
        <a:bodyPr/>
        <a:lstStyle/>
        <a:p>
          <a:r>
            <a:rPr lang="en-US"/>
            <a:t>Penundukan alam = penundukan perempuan</a:t>
          </a:r>
        </a:p>
      </dgm:t>
    </dgm:pt>
    <dgm:pt modelId="{6BFF0E85-3A3D-480F-80AC-F07523A3C87A}" type="parTrans" cxnId="{084FC3FC-A28F-445F-B00D-A534E6A67D5B}">
      <dgm:prSet/>
      <dgm:spPr/>
      <dgm:t>
        <a:bodyPr/>
        <a:lstStyle/>
        <a:p>
          <a:endParaRPr lang="en-US"/>
        </a:p>
      </dgm:t>
    </dgm:pt>
    <dgm:pt modelId="{A8D00FE3-0802-4023-9267-B5B460D81F99}" type="sibTrans" cxnId="{084FC3FC-A28F-445F-B00D-A534E6A67D5B}">
      <dgm:prSet/>
      <dgm:spPr/>
      <dgm:t>
        <a:bodyPr/>
        <a:lstStyle/>
        <a:p>
          <a:endParaRPr lang="en-US"/>
        </a:p>
      </dgm:t>
    </dgm:pt>
    <dgm:pt modelId="{14D20DEE-5D5D-4AE1-8C00-10DA6629CBA9}">
      <dgm:prSet/>
      <dgm:spPr/>
      <dgm:t>
        <a:bodyPr/>
        <a:lstStyle/>
        <a:p>
          <a:r>
            <a:rPr lang="en-US"/>
            <a:t>Ekologi Sosial v. Ekologi Dalam</a:t>
          </a:r>
        </a:p>
      </dgm:t>
    </dgm:pt>
    <dgm:pt modelId="{7DC35961-FCBB-406C-B47C-902A3EF7FDCE}" type="parTrans" cxnId="{0ABF856E-1884-4D5D-A189-20F4346DF095}">
      <dgm:prSet/>
      <dgm:spPr/>
      <dgm:t>
        <a:bodyPr/>
        <a:lstStyle/>
        <a:p>
          <a:endParaRPr lang="en-US"/>
        </a:p>
      </dgm:t>
    </dgm:pt>
    <dgm:pt modelId="{0650C143-DF76-42DC-A96A-0EC754D55D61}" type="sibTrans" cxnId="{0ABF856E-1884-4D5D-A189-20F4346DF095}">
      <dgm:prSet/>
      <dgm:spPr/>
      <dgm:t>
        <a:bodyPr/>
        <a:lstStyle/>
        <a:p>
          <a:endParaRPr lang="en-US"/>
        </a:p>
      </dgm:t>
    </dgm:pt>
    <dgm:pt modelId="{148E45E5-98BE-42A6-8188-7D41029FADD5}">
      <dgm:prSet/>
      <dgm:spPr/>
      <dgm:t>
        <a:bodyPr/>
        <a:lstStyle/>
        <a:p>
          <a:r>
            <a:rPr lang="en-US"/>
            <a:t>Eko-linguistik</a:t>
          </a:r>
        </a:p>
      </dgm:t>
    </dgm:pt>
    <dgm:pt modelId="{B2C3BC71-06E6-408D-AFF1-8D93CA553B43}" type="parTrans" cxnId="{BC5B2450-5A51-4CC5-A91B-FDC4C27B3FBA}">
      <dgm:prSet/>
      <dgm:spPr/>
      <dgm:t>
        <a:bodyPr/>
        <a:lstStyle/>
        <a:p>
          <a:endParaRPr lang="en-US"/>
        </a:p>
      </dgm:t>
    </dgm:pt>
    <dgm:pt modelId="{27591204-8755-41D6-9B84-D00412E7D0CB}" type="sibTrans" cxnId="{BC5B2450-5A51-4CC5-A91B-FDC4C27B3FBA}">
      <dgm:prSet/>
      <dgm:spPr/>
      <dgm:t>
        <a:bodyPr/>
        <a:lstStyle/>
        <a:p>
          <a:endParaRPr lang="en-US"/>
        </a:p>
      </dgm:t>
    </dgm:pt>
    <dgm:pt modelId="{B3589C46-DBBF-41DD-A392-75D33DD22F3B}">
      <dgm:prSet/>
      <dgm:spPr/>
      <dgm:t>
        <a:bodyPr/>
        <a:lstStyle/>
        <a:p>
          <a:r>
            <a:rPr lang="en-US"/>
            <a:t>Ekofeminisme</a:t>
          </a:r>
        </a:p>
      </dgm:t>
    </dgm:pt>
    <dgm:pt modelId="{6D3E9D1D-02BD-4F11-A686-6A3DF32964D4}" type="parTrans" cxnId="{D6610EEB-AEEF-4B0B-9D17-E930DB7F325D}">
      <dgm:prSet/>
      <dgm:spPr/>
      <dgm:t>
        <a:bodyPr/>
        <a:lstStyle/>
        <a:p>
          <a:endParaRPr lang="en-US"/>
        </a:p>
      </dgm:t>
    </dgm:pt>
    <dgm:pt modelId="{166E236A-0FAC-4C16-A2EA-C9C7A6C8A02B}" type="sibTrans" cxnId="{D6610EEB-AEEF-4B0B-9D17-E930DB7F325D}">
      <dgm:prSet/>
      <dgm:spPr/>
      <dgm:t>
        <a:bodyPr/>
        <a:lstStyle/>
        <a:p>
          <a:endParaRPr lang="en-US"/>
        </a:p>
      </dgm:t>
    </dgm:pt>
    <dgm:pt modelId="{BAB3AD16-865E-4530-A639-3E8D9E82344B}">
      <dgm:prSet/>
      <dgm:spPr/>
      <dgm:t>
        <a:bodyPr/>
        <a:lstStyle/>
        <a:p>
          <a:r>
            <a:rPr lang="en-US"/>
            <a:t>Politik Feminis Ekologis</a:t>
          </a:r>
        </a:p>
      </dgm:t>
    </dgm:pt>
    <dgm:pt modelId="{CD146AC9-241C-47E6-A708-3EF56806265F}" type="parTrans" cxnId="{0ECA6154-ABFA-44EE-A2F5-4DCB44553FA1}">
      <dgm:prSet/>
      <dgm:spPr/>
      <dgm:t>
        <a:bodyPr/>
        <a:lstStyle/>
        <a:p>
          <a:endParaRPr lang="en-US"/>
        </a:p>
      </dgm:t>
    </dgm:pt>
    <dgm:pt modelId="{680389E9-F2FD-4083-8ECB-B3AF454E35A8}" type="sibTrans" cxnId="{0ECA6154-ABFA-44EE-A2F5-4DCB44553FA1}">
      <dgm:prSet/>
      <dgm:spPr/>
      <dgm:t>
        <a:bodyPr/>
        <a:lstStyle/>
        <a:p>
          <a:endParaRPr lang="en-US"/>
        </a:p>
      </dgm:t>
    </dgm:pt>
    <dgm:pt modelId="{C43B3C74-557D-3D4B-8CB6-470B153353B9}" type="pres">
      <dgm:prSet presAssocID="{4A453826-76BE-4691-A446-D751E6B52C75}" presName="linear" presStyleCnt="0">
        <dgm:presLayoutVars>
          <dgm:dir/>
          <dgm:animLvl val="lvl"/>
          <dgm:resizeHandles val="exact"/>
        </dgm:presLayoutVars>
      </dgm:prSet>
      <dgm:spPr/>
    </dgm:pt>
    <dgm:pt modelId="{2B1C7FC0-25D3-B640-9356-4A3586DF8FCB}" type="pres">
      <dgm:prSet presAssocID="{EB60744D-6AD4-4908-A504-68B5F74653CE}" presName="parentLin" presStyleCnt="0"/>
      <dgm:spPr/>
    </dgm:pt>
    <dgm:pt modelId="{6A430654-C2BD-4A47-9861-D27FBCFD2248}" type="pres">
      <dgm:prSet presAssocID="{EB60744D-6AD4-4908-A504-68B5F74653CE}" presName="parentLeftMargin" presStyleLbl="node1" presStyleIdx="0" presStyleCnt="6"/>
      <dgm:spPr/>
    </dgm:pt>
    <dgm:pt modelId="{1765D8D6-00D1-0646-86FE-1771A8F1DCA5}" type="pres">
      <dgm:prSet presAssocID="{EB60744D-6AD4-4908-A504-68B5F74653CE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CD22EA78-2890-B345-9BCF-F2D17265F3B2}" type="pres">
      <dgm:prSet presAssocID="{EB60744D-6AD4-4908-A504-68B5F74653CE}" presName="negativeSpace" presStyleCnt="0"/>
      <dgm:spPr/>
    </dgm:pt>
    <dgm:pt modelId="{DC9385F3-499C-8D41-82A1-BF16874526F1}" type="pres">
      <dgm:prSet presAssocID="{EB60744D-6AD4-4908-A504-68B5F74653CE}" presName="childText" presStyleLbl="conFgAcc1" presStyleIdx="0" presStyleCnt="6">
        <dgm:presLayoutVars>
          <dgm:bulletEnabled val="1"/>
        </dgm:presLayoutVars>
      </dgm:prSet>
      <dgm:spPr/>
    </dgm:pt>
    <dgm:pt modelId="{3F9DC0C4-AE34-8D4B-BA52-307A1777D5D7}" type="pres">
      <dgm:prSet presAssocID="{CBF82832-1885-45A1-B96B-8E83DCDB39CF}" presName="spaceBetweenRectangles" presStyleCnt="0"/>
      <dgm:spPr/>
    </dgm:pt>
    <dgm:pt modelId="{2DBDCAB2-B976-1F4B-BEAB-413F9DE1B980}" type="pres">
      <dgm:prSet presAssocID="{55A5C6B5-8250-4598-AFD9-CFB79E9233DD}" presName="parentLin" presStyleCnt="0"/>
      <dgm:spPr/>
    </dgm:pt>
    <dgm:pt modelId="{C6587B50-50FD-E844-9079-F38D144E89C5}" type="pres">
      <dgm:prSet presAssocID="{55A5C6B5-8250-4598-AFD9-CFB79E9233DD}" presName="parentLeftMargin" presStyleLbl="node1" presStyleIdx="0" presStyleCnt="6"/>
      <dgm:spPr/>
    </dgm:pt>
    <dgm:pt modelId="{67F9E8EA-464C-7948-89A0-F1DF40875D77}" type="pres">
      <dgm:prSet presAssocID="{55A5C6B5-8250-4598-AFD9-CFB79E9233DD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4F91A7C1-ABF6-5F40-AA24-303F144B3A7D}" type="pres">
      <dgm:prSet presAssocID="{55A5C6B5-8250-4598-AFD9-CFB79E9233DD}" presName="negativeSpace" presStyleCnt="0"/>
      <dgm:spPr/>
    </dgm:pt>
    <dgm:pt modelId="{F2D43491-D5DD-0F4D-A219-C083EBE9650F}" type="pres">
      <dgm:prSet presAssocID="{55A5C6B5-8250-4598-AFD9-CFB79E9233DD}" presName="childText" presStyleLbl="conFgAcc1" presStyleIdx="1" presStyleCnt="6">
        <dgm:presLayoutVars>
          <dgm:bulletEnabled val="1"/>
        </dgm:presLayoutVars>
      </dgm:prSet>
      <dgm:spPr/>
    </dgm:pt>
    <dgm:pt modelId="{A5EE144B-7560-3C47-867A-9B87D8987482}" type="pres">
      <dgm:prSet presAssocID="{4F5B068E-D824-4685-9877-AFAC70D0DCF8}" presName="spaceBetweenRectangles" presStyleCnt="0"/>
      <dgm:spPr/>
    </dgm:pt>
    <dgm:pt modelId="{3871751D-F157-3844-8AF8-591C29D2A864}" type="pres">
      <dgm:prSet presAssocID="{14D20DEE-5D5D-4AE1-8C00-10DA6629CBA9}" presName="parentLin" presStyleCnt="0"/>
      <dgm:spPr/>
    </dgm:pt>
    <dgm:pt modelId="{92374C7E-D4E7-0A4D-BB07-5E1C63118F80}" type="pres">
      <dgm:prSet presAssocID="{14D20DEE-5D5D-4AE1-8C00-10DA6629CBA9}" presName="parentLeftMargin" presStyleLbl="node1" presStyleIdx="1" presStyleCnt="6"/>
      <dgm:spPr/>
    </dgm:pt>
    <dgm:pt modelId="{DB4FA9DE-8711-3F49-B34F-17B35890ED33}" type="pres">
      <dgm:prSet presAssocID="{14D20DEE-5D5D-4AE1-8C00-10DA6629CBA9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2BC4FDFE-4643-5649-AC89-AD9DF7A8A5C7}" type="pres">
      <dgm:prSet presAssocID="{14D20DEE-5D5D-4AE1-8C00-10DA6629CBA9}" presName="negativeSpace" presStyleCnt="0"/>
      <dgm:spPr/>
    </dgm:pt>
    <dgm:pt modelId="{F5C4A282-B857-CC4A-B588-20265FA67FEB}" type="pres">
      <dgm:prSet presAssocID="{14D20DEE-5D5D-4AE1-8C00-10DA6629CBA9}" presName="childText" presStyleLbl="conFgAcc1" presStyleIdx="2" presStyleCnt="6">
        <dgm:presLayoutVars>
          <dgm:bulletEnabled val="1"/>
        </dgm:presLayoutVars>
      </dgm:prSet>
      <dgm:spPr/>
    </dgm:pt>
    <dgm:pt modelId="{B99A7276-333D-0547-8EF4-CCBF0F66DF98}" type="pres">
      <dgm:prSet presAssocID="{0650C143-DF76-42DC-A96A-0EC754D55D61}" presName="spaceBetweenRectangles" presStyleCnt="0"/>
      <dgm:spPr/>
    </dgm:pt>
    <dgm:pt modelId="{EEBC0582-0E7B-F94E-B0E6-0B20D2F18343}" type="pres">
      <dgm:prSet presAssocID="{148E45E5-98BE-42A6-8188-7D41029FADD5}" presName="parentLin" presStyleCnt="0"/>
      <dgm:spPr/>
    </dgm:pt>
    <dgm:pt modelId="{AEEDF4FC-B4BB-2F4E-A386-E771A8197AA6}" type="pres">
      <dgm:prSet presAssocID="{148E45E5-98BE-42A6-8188-7D41029FADD5}" presName="parentLeftMargin" presStyleLbl="node1" presStyleIdx="2" presStyleCnt="6"/>
      <dgm:spPr/>
    </dgm:pt>
    <dgm:pt modelId="{A5FA207F-52F5-4646-A0D9-D179BF84D56C}" type="pres">
      <dgm:prSet presAssocID="{148E45E5-98BE-42A6-8188-7D41029FADD5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9EC82E63-F750-694C-964A-0D4C071F4E86}" type="pres">
      <dgm:prSet presAssocID="{148E45E5-98BE-42A6-8188-7D41029FADD5}" presName="negativeSpace" presStyleCnt="0"/>
      <dgm:spPr/>
    </dgm:pt>
    <dgm:pt modelId="{9191F986-37B8-4548-BF6C-6D008E5D0CB7}" type="pres">
      <dgm:prSet presAssocID="{148E45E5-98BE-42A6-8188-7D41029FADD5}" presName="childText" presStyleLbl="conFgAcc1" presStyleIdx="3" presStyleCnt="6">
        <dgm:presLayoutVars>
          <dgm:bulletEnabled val="1"/>
        </dgm:presLayoutVars>
      </dgm:prSet>
      <dgm:spPr/>
    </dgm:pt>
    <dgm:pt modelId="{A0F3C657-5090-2141-ABBF-86BF148FA370}" type="pres">
      <dgm:prSet presAssocID="{27591204-8755-41D6-9B84-D00412E7D0CB}" presName="spaceBetweenRectangles" presStyleCnt="0"/>
      <dgm:spPr/>
    </dgm:pt>
    <dgm:pt modelId="{22E485ED-F68F-EB48-B883-0D46CA3C3175}" type="pres">
      <dgm:prSet presAssocID="{B3589C46-DBBF-41DD-A392-75D33DD22F3B}" presName="parentLin" presStyleCnt="0"/>
      <dgm:spPr/>
    </dgm:pt>
    <dgm:pt modelId="{3BFC7C2A-20C9-0F4C-99D3-345BF4E0D658}" type="pres">
      <dgm:prSet presAssocID="{B3589C46-DBBF-41DD-A392-75D33DD22F3B}" presName="parentLeftMargin" presStyleLbl="node1" presStyleIdx="3" presStyleCnt="6"/>
      <dgm:spPr/>
    </dgm:pt>
    <dgm:pt modelId="{9C4C1119-43C2-EA41-BFF7-C017FB01CADA}" type="pres">
      <dgm:prSet presAssocID="{B3589C46-DBBF-41DD-A392-75D33DD22F3B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918CC560-4F38-6C43-93B4-4A460DCC3C21}" type="pres">
      <dgm:prSet presAssocID="{B3589C46-DBBF-41DD-A392-75D33DD22F3B}" presName="negativeSpace" presStyleCnt="0"/>
      <dgm:spPr/>
    </dgm:pt>
    <dgm:pt modelId="{CEE85577-A23E-A345-81C5-4E3678DCE57F}" type="pres">
      <dgm:prSet presAssocID="{B3589C46-DBBF-41DD-A392-75D33DD22F3B}" presName="childText" presStyleLbl="conFgAcc1" presStyleIdx="4" presStyleCnt="6">
        <dgm:presLayoutVars>
          <dgm:bulletEnabled val="1"/>
        </dgm:presLayoutVars>
      </dgm:prSet>
      <dgm:spPr/>
    </dgm:pt>
    <dgm:pt modelId="{17F98EF4-536B-E94B-87F0-CDE7A94B1D26}" type="pres">
      <dgm:prSet presAssocID="{166E236A-0FAC-4C16-A2EA-C9C7A6C8A02B}" presName="spaceBetweenRectangles" presStyleCnt="0"/>
      <dgm:spPr/>
    </dgm:pt>
    <dgm:pt modelId="{5D249DA7-2B09-9E49-A30D-FDF4040174B9}" type="pres">
      <dgm:prSet presAssocID="{BAB3AD16-865E-4530-A639-3E8D9E82344B}" presName="parentLin" presStyleCnt="0"/>
      <dgm:spPr/>
    </dgm:pt>
    <dgm:pt modelId="{AC6BF2DD-1DFA-3D45-9672-5BCD61649E8A}" type="pres">
      <dgm:prSet presAssocID="{BAB3AD16-865E-4530-A639-3E8D9E82344B}" presName="parentLeftMargin" presStyleLbl="node1" presStyleIdx="4" presStyleCnt="6"/>
      <dgm:spPr/>
    </dgm:pt>
    <dgm:pt modelId="{4C3A7FEB-0EB7-AE45-BCCB-52D4E7D4C5B9}" type="pres">
      <dgm:prSet presAssocID="{BAB3AD16-865E-4530-A639-3E8D9E82344B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CF9227BC-A729-B946-8EC0-FF5CA989D895}" type="pres">
      <dgm:prSet presAssocID="{BAB3AD16-865E-4530-A639-3E8D9E82344B}" presName="negativeSpace" presStyleCnt="0"/>
      <dgm:spPr/>
    </dgm:pt>
    <dgm:pt modelId="{76A37ECB-3116-0A42-927E-111A0629304E}" type="pres">
      <dgm:prSet presAssocID="{BAB3AD16-865E-4530-A639-3E8D9E82344B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608CD113-795E-A340-B40F-8CC599E53226}" type="presOf" srcId="{3A7BAF57-6781-4928-A689-A4C7B05DBEFA}" destId="{F2D43491-D5DD-0F4D-A219-C083EBE9650F}" srcOrd="0" destOrd="0" presId="urn:microsoft.com/office/officeart/2005/8/layout/list1"/>
    <dgm:cxn modelId="{B8AD7F3A-C7A3-0F4E-9565-C922427029BE}" type="presOf" srcId="{55A5C6B5-8250-4598-AFD9-CFB79E9233DD}" destId="{67F9E8EA-464C-7948-89A0-F1DF40875D77}" srcOrd="1" destOrd="0" presId="urn:microsoft.com/office/officeart/2005/8/layout/list1"/>
    <dgm:cxn modelId="{D8ADDE4F-A296-E041-A2A6-F79F5681C1AA}" type="presOf" srcId="{4A453826-76BE-4691-A446-D751E6B52C75}" destId="{C43B3C74-557D-3D4B-8CB6-470B153353B9}" srcOrd="0" destOrd="0" presId="urn:microsoft.com/office/officeart/2005/8/layout/list1"/>
    <dgm:cxn modelId="{BC5B2450-5A51-4CC5-A91B-FDC4C27B3FBA}" srcId="{4A453826-76BE-4691-A446-D751E6B52C75}" destId="{148E45E5-98BE-42A6-8188-7D41029FADD5}" srcOrd="3" destOrd="0" parTransId="{B2C3BC71-06E6-408D-AFF1-8D93CA553B43}" sibTransId="{27591204-8755-41D6-9B84-D00412E7D0CB}"/>
    <dgm:cxn modelId="{0ECA6154-ABFA-44EE-A2F5-4DCB44553FA1}" srcId="{4A453826-76BE-4691-A446-D751E6B52C75}" destId="{BAB3AD16-865E-4530-A639-3E8D9E82344B}" srcOrd="5" destOrd="0" parTransId="{CD146AC9-241C-47E6-A708-3EF56806265F}" sibTransId="{680389E9-F2FD-4083-8ECB-B3AF454E35A8}"/>
    <dgm:cxn modelId="{3C78BC6D-A3F8-8844-A4C7-E4441AD86015}" type="presOf" srcId="{BAB3AD16-865E-4530-A639-3E8D9E82344B}" destId="{4C3A7FEB-0EB7-AE45-BCCB-52D4E7D4C5B9}" srcOrd="1" destOrd="0" presId="urn:microsoft.com/office/officeart/2005/8/layout/list1"/>
    <dgm:cxn modelId="{0ABF856E-1884-4D5D-A189-20F4346DF095}" srcId="{4A453826-76BE-4691-A446-D751E6B52C75}" destId="{14D20DEE-5D5D-4AE1-8C00-10DA6629CBA9}" srcOrd="2" destOrd="0" parTransId="{7DC35961-FCBB-406C-B47C-902A3EF7FDCE}" sibTransId="{0650C143-DF76-42DC-A96A-0EC754D55D61}"/>
    <dgm:cxn modelId="{D3BC206F-C5E4-FA46-907B-2A0722100FF9}" type="presOf" srcId="{B3589C46-DBBF-41DD-A392-75D33DD22F3B}" destId="{3BFC7C2A-20C9-0F4C-99D3-345BF4E0D658}" srcOrd="0" destOrd="0" presId="urn:microsoft.com/office/officeart/2005/8/layout/list1"/>
    <dgm:cxn modelId="{107AEA8A-F401-F943-8C74-BB592727D65B}" type="presOf" srcId="{EB60744D-6AD4-4908-A504-68B5F74653CE}" destId="{6A430654-C2BD-4A47-9861-D27FBCFD2248}" srcOrd="0" destOrd="0" presId="urn:microsoft.com/office/officeart/2005/8/layout/list1"/>
    <dgm:cxn modelId="{B2C801A1-72BF-44AA-87B4-92A9DD30E4B4}" srcId="{4A453826-76BE-4691-A446-D751E6B52C75}" destId="{55A5C6B5-8250-4598-AFD9-CFB79E9233DD}" srcOrd="1" destOrd="0" parTransId="{96FDC079-CFBB-4582-8EF1-EDDD74DEBA46}" sibTransId="{4F5B068E-D824-4685-9877-AFAC70D0DCF8}"/>
    <dgm:cxn modelId="{104666A6-0656-FA47-86BB-78598CE9CFCB}" type="presOf" srcId="{B3589C46-DBBF-41DD-A392-75D33DD22F3B}" destId="{9C4C1119-43C2-EA41-BFF7-C017FB01CADA}" srcOrd="1" destOrd="0" presId="urn:microsoft.com/office/officeart/2005/8/layout/list1"/>
    <dgm:cxn modelId="{EA3862B3-D658-D446-8B6E-E956CBA8DFBC}" type="presOf" srcId="{148E45E5-98BE-42A6-8188-7D41029FADD5}" destId="{A5FA207F-52F5-4646-A0D9-D179BF84D56C}" srcOrd="1" destOrd="0" presId="urn:microsoft.com/office/officeart/2005/8/layout/list1"/>
    <dgm:cxn modelId="{9857D7C8-8DE8-224F-9F4C-FB3C76D19CEA}" type="presOf" srcId="{EB60744D-6AD4-4908-A504-68B5F74653CE}" destId="{1765D8D6-00D1-0646-86FE-1771A8F1DCA5}" srcOrd="1" destOrd="0" presId="urn:microsoft.com/office/officeart/2005/8/layout/list1"/>
    <dgm:cxn modelId="{1B51EEC9-896B-994E-8F7A-4D031FC7D4C4}" type="presOf" srcId="{BAB3AD16-865E-4530-A639-3E8D9E82344B}" destId="{AC6BF2DD-1DFA-3D45-9672-5BCD61649E8A}" srcOrd="0" destOrd="0" presId="urn:microsoft.com/office/officeart/2005/8/layout/list1"/>
    <dgm:cxn modelId="{C294D8D4-24FE-8147-B1C5-234267A171CB}" type="presOf" srcId="{14D20DEE-5D5D-4AE1-8C00-10DA6629CBA9}" destId="{92374C7E-D4E7-0A4D-BB07-5E1C63118F80}" srcOrd="0" destOrd="0" presId="urn:microsoft.com/office/officeart/2005/8/layout/list1"/>
    <dgm:cxn modelId="{D6610EEB-AEEF-4B0B-9D17-E930DB7F325D}" srcId="{4A453826-76BE-4691-A446-D751E6B52C75}" destId="{B3589C46-DBBF-41DD-A392-75D33DD22F3B}" srcOrd="4" destOrd="0" parTransId="{6D3E9D1D-02BD-4F11-A686-6A3DF32964D4}" sibTransId="{166E236A-0FAC-4C16-A2EA-C9C7A6C8A02B}"/>
    <dgm:cxn modelId="{5D481FEF-723C-9C48-B3F8-9C471307BA1B}" type="presOf" srcId="{14D20DEE-5D5D-4AE1-8C00-10DA6629CBA9}" destId="{DB4FA9DE-8711-3F49-B34F-17B35890ED33}" srcOrd="1" destOrd="0" presId="urn:microsoft.com/office/officeart/2005/8/layout/list1"/>
    <dgm:cxn modelId="{CD89F6F6-C1C1-3447-8E1B-E61D7945B0CA}" type="presOf" srcId="{148E45E5-98BE-42A6-8188-7D41029FADD5}" destId="{AEEDF4FC-B4BB-2F4E-A386-E771A8197AA6}" srcOrd="0" destOrd="0" presId="urn:microsoft.com/office/officeart/2005/8/layout/list1"/>
    <dgm:cxn modelId="{7F8854FA-49F4-1C4C-8398-7B44B9F1DA75}" type="presOf" srcId="{55A5C6B5-8250-4598-AFD9-CFB79E9233DD}" destId="{C6587B50-50FD-E844-9079-F38D144E89C5}" srcOrd="0" destOrd="0" presId="urn:microsoft.com/office/officeart/2005/8/layout/list1"/>
    <dgm:cxn modelId="{5D9059FB-44BB-42B9-A7C6-14D9E1D7EE12}" srcId="{4A453826-76BE-4691-A446-D751E6B52C75}" destId="{EB60744D-6AD4-4908-A504-68B5F74653CE}" srcOrd="0" destOrd="0" parTransId="{B140C47C-801A-42D3-9B26-183B28B3C4AA}" sibTransId="{CBF82832-1885-45A1-B96B-8E83DCDB39CF}"/>
    <dgm:cxn modelId="{084FC3FC-A28F-445F-B00D-A534E6A67D5B}" srcId="{55A5C6B5-8250-4598-AFD9-CFB79E9233DD}" destId="{3A7BAF57-6781-4928-A689-A4C7B05DBEFA}" srcOrd="0" destOrd="0" parTransId="{6BFF0E85-3A3D-480F-80AC-F07523A3C87A}" sibTransId="{A8D00FE3-0802-4023-9267-B5B460D81F99}"/>
    <dgm:cxn modelId="{D6FB25E1-C65D-7945-A049-2A67E025C657}" type="presParOf" srcId="{C43B3C74-557D-3D4B-8CB6-470B153353B9}" destId="{2B1C7FC0-25D3-B640-9356-4A3586DF8FCB}" srcOrd="0" destOrd="0" presId="urn:microsoft.com/office/officeart/2005/8/layout/list1"/>
    <dgm:cxn modelId="{35A8F7B2-0C8F-F54D-B30C-514FD6D52AC1}" type="presParOf" srcId="{2B1C7FC0-25D3-B640-9356-4A3586DF8FCB}" destId="{6A430654-C2BD-4A47-9861-D27FBCFD2248}" srcOrd="0" destOrd="0" presId="urn:microsoft.com/office/officeart/2005/8/layout/list1"/>
    <dgm:cxn modelId="{6B154C74-445B-2948-9EBF-B13C73D2C169}" type="presParOf" srcId="{2B1C7FC0-25D3-B640-9356-4A3586DF8FCB}" destId="{1765D8D6-00D1-0646-86FE-1771A8F1DCA5}" srcOrd="1" destOrd="0" presId="urn:microsoft.com/office/officeart/2005/8/layout/list1"/>
    <dgm:cxn modelId="{824A8CCA-DB7F-254D-97CA-83E85501B6AC}" type="presParOf" srcId="{C43B3C74-557D-3D4B-8CB6-470B153353B9}" destId="{CD22EA78-2890-B345-9BCF-F2D17265F3B2}" srcOrd="1" destOrd="0" presId="urn:microsoft.com/office/officeart/2005/8/layout/list1"/>
    <dgm:cxn modelId="{EB200426-447F-D94C-B111-63F4D76EFC58}" type="presParOf" srcId="{C43B3C74-557D-3D4B-8CB6-470B153353B9}" destId="{DC9385F3-499C-8D41-82A1-BF16874526F1}" srcOrd="2" destOrd="0" presId="urn:microsoft.com/office/officeart/2005/8/layout/list1"/>
    <dgm:cxn modelId="{E4AF2321-C1E9-FE4F-B082-0FE60A30FD0E}" type="presParOf" srcId="{C43B3C74-557D-3D4B-8CB6-470B153353B9}" destId="{3F9DC0C4-AE34-8D4B-BA52-307A1777D5D7}" srcOrd="3" destOrd="0" presId="urn:microsoft.com/office/officeart/2005/8/layout/list1"/>
    <dgm:cxn modelId="{99BA6389-6717-824F-8454-C0E861A367C6}" type="presParOf" srcId="{C43B3C74-557D-3D4B-8CB6-470B153353B9}" destId="{2DBDCAB2-B976-1F4B-BEAB-413F9DE1B980}" srcOrd="4" destOrd="0" presId="urn:microsoft.com/office/officeart/2005/8/layout/list1"/>
    <dgm:cxn modelId="{B6465297-ABA9-D144-B887-3ED77419C281}" type="presParOf" srcId="{2DBDCAB2-B976-1F4B-BEAB-413F9DE1B980}" destId="{C6587B50-50FD-E844-9079-F38D144E89C5}" srcOrd="0" destOrd="0" presId="urn:microsoft.com/office/officeart/2005/8/layout/list1"/>
    <dgm:cxn modelId="{FC06076B-EB5D-7A45-943D-E9D3A251ACF8}" type="presParOf" srcId="{2DBDCAB2-B976-1F4B-BEAB-413F9DE1B980}" destId="{67F9E8EA-464C-7948-89A0-F1DF40875D77}" srcOrd="1" destOrd="0" presId="urn:microsoft.com/office/officeart/2005/8/layout/list1"/>
    <dgm:cxn modelId="{CC8A2AAB-802B-4E4C-8BC0-B9A359970F5B}" type="presParOf" srcId="{C43B3C74-557D-3D4B-8CB6-470B153353B9}" destId="{4F91A7C1-ABF6-5F40-AA24-303F144B3A7D}" srcOrd="5" destOrd="0" presId="urn:microsoft.com/office/officeart/2005/8/layout/list1"/>
    <dgm:cxn modelId="{C30492BA-FE39-6149-9F70-D4463FB9D9A5}" type="presParOf" srcId="{C43B3C74-557D-3D4B-8CB6-470B153353B9}" destId="{F2D43491-D5DD-0F4D-A219-C083EBE9650F}" srcOrd="6" destOrd="0" presId="urn:microsoft.com/office/officeart/2005/8/layout/list1"/>
    <dgm:cxn modelId="{FF64774E-31F4-6E47-89EB-BDF5779387B7}" type="presParOf" srcId="{C43B3C74-557D-3D4B-8CB6-470B153353B9}" destId="{A5EE144B-7560-3C47-867A-9B87D8987482}" srcOrd="7" destOrd="0" presId="urn:microsoft.com/office/officeart/2005/8/layout/list1"/>
    <dgm:cxn modelId="{94CFDE8F-BA42-9340-A5C7-184CAFE955BB}" type="presParOf" srcId="{C43B3C74-557D-3D4B-8CB6-470B153353B9}" destId="{3871751D-F157-3844-8AF8-591C29D2A864}" srcOrd="8" destOrd="0" presId="urn:microsoft.com/office/officeart/2005/8/layout/list1"/>
    <dgm:cxn modelId="{54E17DC7-BC29-8C4A-8998-1A1F01304192}" type="presParOf" srcId="{3871751D-F157-3844-8AF8-591C29D2A864}" destId="{92374C7E-D4E7-0A4D-BB07-5E1C63118F80}" srcOrd="0" destOrd="0" presId="urn:microsoft.com/office/officeart/2005/8/layout/list1"/>
    <dgm:cxn modelId="{4F34F206-1782-2A46-95A4-1C5D91A88786}" type="presParOf" srcId="{3871751D-F157-3844-8AF8-591C29D2A864}" destId="{DB4FA9DE-8711-3F49-B34F-17B35890ED33}" srcOrd="1" destOrd="0" presId="urn:microsoft.com/office/officeart/2005/8/layout/list1"/>
    <dgm:cxn modelId="{C78BB432-6D23-F04B-A049-A7470A7B94C1}" type="presParOf" srcId="{C43B3C74-557D-3D4B-8CB6-470B153353B9}" destId="{2BC4FDFE-4643-5649-AC89-AD9DF7A8A5C7}" srcOrd="9" destOrd="0" presId="urn:microsoft.com/office/officeart/2005/8/layout/list1"/>
    <dgm:cxn modelId="{3E1D256C-0613-E04C-B428-FAFE3142D689}" type="presParOf" srcId="{C43B3C74-557D-3D4B-8CB6-470B153353B9}" destId="{F5C4A282-B857-CC4A-B588-20265FA67FEB}" srcOrd="10" destOrd="0" presId="urn:microsoft.com/office/officeart/2005/8/layout/list1"/>
    <dgm:cxn modelId="{9588D7EE-0058-4448-A93B-F816F0DF876F}" type="presParOf" srcId="{C43B3C74-557D-3D4B-8CB6-470B153353B9}" destId="{B99A7276-333D-0547-8EF4-CCBF0F66DF98}" srcOrd="11" destOrd="0" presId="urn:microsoft.com/office/officeart/2005/8/layout/list1"/>
    <dgm:cxn modelId="{75364937-0AFF-2145-A905-C011DF230FE9}" type="presParOf" srcId="{C43B3C74-557D-3D4B-8CB6-470B153353B9}" destId="{EEBC0582-0E7B-F94E-B0E6-0B20D2F18343}" srcOrd="12" destOrd="0" presId="urn:microsoft.com/office/officeart/2005/8/layout/list1"/>
    <dgm:cxn modelId="{AC0A98AC-67E9-3848-AC6D-A3AB35BF493F}" type="presParOf" srcId="{EEBC0582-0E7B-F94E-B0E6-0B20D2F18343}" destId="{AEEDF4FC-B4BB-2F4E-A386-E771A8197AA6}" srcOrd="0" destOrd="0" presId="urn:microsoft.com/office/officeart/2005/8/layout/list1"/>
    <dgm:cxn modelId="{65196B31-DDD1-E84A-BE7D-7D7D8361943F}" type="presParOf" srcId="{EEBC0582-0E7B-F94E-B0E6-0B20D2F18343}" destId="{A5FA207F-52F5-4646-A0D9-D179BF84D56C}" srcOrd="1" destOrd="0" presId="urn:microsoft.com/office/officeart/2005/8/layout/list1"/>
    <dgm:cxn modelId="{0244F771-D3FA-4A4E-8969-C5EF8ABB08B5}" type="presParOf" srcId="{C43B3C74-557D-3D4B-8CB6-470B153353B9}" destId="{9EC82E63-F750-694C-964A-0D4C071F4E86}" srcOrd="13" destOrd="0" presId="urn:microsoft.com/office/officeart/2005/8/layout/list1"/>
    <dgm:cxn modelId="{753A4F8E-836E-7F40-80D8-0C7A48FCBDFF}" type="presParOf" srcId="{C43B3C74-557D-3D4B-8CB6-470B153353B9}" destId="{9191F986-37B8-4548-BF6C-6D008E5D0CB7}" srcOrd="14" destOrd="0" presId="urn:microsoft.com/office/officeart/2005/8/layout/list1"/>
    <dgm:cxn modelId="{26D5FE49-07C9-D542-8B4D-FC99A3B023BA}" type="presParOf" srcId="{C43B3C74-557D-3D4B-8CB6-470B153353B9}" destId="{A0F3C657-5090-2141-ABBF-86BF148FA370}" srcOrd="15" destOrd="0" presId="urn:microsoft.com/office/officeart/2005/8/layout/list1"/>
    <dgm:cxn modelId="{72CB9739-C720-F347-878D-1620944EDB15}" type="presParOf" srcId="{C43B3C74-557D-3D4B-8CB6-470B153353B9}" destId="{22E485ED-F68F-EB48-B883-0D46CA3C3175}" srcOrd="16" destOrd="0" presId="urn:microsoft.com/office/officeart/2005/8/layout/list1"/>
    <dgm:cxn modelId="{429CB58D-6AC8-C746-A627-ECC379FA2877}" type="presParOf" srcId="{22E485ED-F68F-EB48-B883-0D46CA3C3175}" destId="{3BFC7C2A-20C9-0F4C-99D3-345BF4E0D658}" srcOrd="0" destOrd="0" presId="urn:microsoft.com/office/officeart/2005/8/layout/list1"/>
    <dgm:cxn modelId="{7FC7C7C6-BB0D-2547-9701-55E818D15ADA}" type="presParOf" srcId="{22E485ED-F68F-EB48-B883-0D46CA3C3175}" destId="{9C4C1119-43C2-EA41-BFF7-C017FB01CADA}" srcOrd="1" destOrd="0" presId="urn:microsoft.com/office/officeart/2005/8/layout/list1"/>
    <dgm:cxn modelId="{BDB01677-DA8C-1549-B367-36E7E7459F34}" type="presParOf" srcId="{C43B3C74-557D-3D4B-8CB6-470B153353B9}" destId="{918CC560-4F38-6C43-93B4-4A460DCC3C21}" srcOrd="17" destOrd="0" presId="urn:microsoft.com/office/officeart/2005/8/layout/list1"/>
    <dgm:cxn modelId="{A7F9A42B-9927-4042-81B6-8FAA9806C47C}" type="presParOf" srcId="{C43B3C74-557D-3D4B-8CB6-470B153353B9}" destId="{CEE85577-A23E-A345-81C5-4E3678DCE57F}" srcOrd="18" destOrd="0" presId="urn:microsoft.com/office/officeart/2005/8/layout/list1"/>
    <dgm:cxn modelId="{7FA19D3C-BE14-CB46-AC40-A541515E6B9A}" type="presParOf" srcId="{C43B3C74-557D-3D4B-8CB6-470B153353B9}" destId="{17F98EF4-536B-E94B-87F0-CDE7A94B1D26}" srcOrd="19" destOrd="0" presId="urn:microsoft.com/office/officeart/2005/8/layout/list1"/>
    <dgm:cxn modelId="{F1B425E5-5598-E848-A988-B9DB8E2AF338}" type="presParOf" srcId="{C43B3C74-557D-3D4B-8CB6-470B153353B9}" destId="{5D249DA7-2B09-9E49-A30D-FDF4040174B9}" srcOrd="20" destOrd="0" presId="urn:microsoft.com/office/officeart/2005/8/layout/list1"/>
    <dgm:cxn modelId="{B7887731-2DB2-7E48-B362-990F652A4C63}" type="presParOf" srcId="{5D249DA7-2B09-9E49-A30D-FDF4040174B9}" destId="{AC6BF2DD-1DFA-3D45-9672-5BCD61649E8A}" srcOrd="0" destOrd="0" presId="urn:microsoft.com/office/officeart/2005/8/layout/list1"/>
    <dgm:cxn modelId="{8619C27A-E6C3-9F43-A6B6-871126496CFA}" type="presParOf" srcId="{5D249DA7-2B09-9E49-A30D-FDF4040174B9}" destId="{4C3A7FEB-0EB7-AE45-BCCB-52D4E7D4C5B9}" srcOrd="1" destOrd="0" presId="urn:microsoft.com/office/officeart/2005/8/layout/list1"/>
    <dgm:cxn modelId="{6533A7EC-5875-8744-BF33-99D96BE0753A}" type="presParOf" srcId="{C43B3C74-557D-3D4B-8CB6-470B153353B9}" destId="{CF9227BC-A729-B946-8EC0-FF5CA989D895}" srcOrd="21" destOrd="0" presId="urn:microsoft.com/office/officeart/2005/8/layout/list1"/>
    <dgm:cxn modelId="{A8DED4AE-9BE7-D74F-A9DB-9D5C167FACB3}" type="presParOf" srcId="{C43B3C74-557D-3D4B-8CB6-470B153353B9}" destId="{76A37ECB-3116-0A42-927E-111A0629304E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9385F3-499C-8D41-82A1-BF16874526F1}">
      <dsp:nvSpPr>
        <dsp:cNvPr id="0" name=""/>
        <dsp:cNvSpPr/>
      </dsp:nvSpPr>
      <dsp:spPr>
        <a:xfrm>
          <a:off x="0" y="309704"/>
          <a:ext cx="6348046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65D8D6-00D1-0646-86FE-1771A8F1DCA5}">
      <dsp:nvSpPr>
        <dsp:cNvPr id="0" name=""/>
        <dsp:cNvSpPr/>
      </dsp:nvSpPr>
      <dsp:spPr>
        <a:xfrm>
          <a:off x="317402" y="73544"/>
          <a:ext cx="4443632" cy="47232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959" tIns="0" rIns="167959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”Nature” vs. ”Nurture”</a:t>
          </a:r>
        </a:p>
      </dsp:txBody>
      <dsp:txXfrm>
        <a:off x="340459" y="96601"/>
        <a:ext cx="4397518" cy="426206"/>
      </dsp:txXfrm>
    </dsp:sp>
    <dsp:sp modelId="{F2D43491-D5DD-0F4D-A219-C083EBE9650F}">
      <dsp:nvSpPr>
        <dsp:cNvPr id="0" name=""/>
        <dsp:cNvSpPr/>
      </dsp:nvSpPr>
      <dsp:spPr>
        <a:xfrm>
          <a:off x="0" y="1035464"/>
          <a:ext cx="6348046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2679" tIns="333248" rIns="492679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Penundukan alam = penundukan perempuan</a:t>
          </a:r>
        </a:p>
      </dsp:txBody>
      <dsp:txXfrm>
        <a:off x="0" y="1035464"/>
        <a:ext cx="6348046" cy="655200"/>
      </dsp:txXfrm>
    </dsp:sp>
    <dsp:sp modelId="{67F9E8EA-464C-7948-89A0-F1DF40875D77}">
      <dsp:nvSpPr>
        <dsp:cNvPr id="0" name=""/>
        <dsp:cNvSpPr/>
      </dsp:nvSpPr>
      <dsp:spPr>
        <a:xfrm>
          <a:off x="317402" y="799304"/>
          <a:ext cx="4443632" cy="47232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959" tIns="0" rIns="167959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Penundukan alam </a:t>
          </a:r>
          <a:r>
            <a:rPr lang="en-US" sz="1600" kern="1200">
              <a:sym typeface="Wingdings" panose="05000000000000000000" pitchFamily="2" charset="2"/>
            </a:rPr>
            <a:t></a:t>
          </a:r>
          <a:r>
            <a:rPr lang="en-US" sz="1600" kern="1200"/>
            <a:t> penundukan perempuan</a:t>
          </a:r>
        </a:p>
      </dsp:txBody>
      <dsp:txXfrm>
        <a:off x="340459" y="822361"/>
        <a:ext cx="4397518" cy="426206"/>
      </dsp:txXfrm>
    </dsp:sp>
    <dsp:sp modelId="{F5C4A282-B857-CC4A-B588-20265FA67FEB}">
      <dsp:nvSpPr>
        <dsp:cNvPr id="0" name=""/>
        <dsp:cNvSpPr/>
      </dsp:nvSpPr>
      <dsp:spPr>
        <a:xfrm>
          <a:off x="0" y="2013224"/>
          <a:ext cx="6348046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4FA9DE-8711-3F49-B34F-17B35890ED33}">
      <dsp:nvSpPr>
        <dsp:cNvPr id="0" name=""/>
        <dsp:cNvSpPr/>
      </dsp:nvSpPr>
      <dsp:spPr>
        <a:xfrm>
          <a:off x="317402" y="1777064"/>
          <a:ext cx="4443632" cy="47232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959" tIns="0" rIns="167959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Ekologi Sosial v. Ekologi Dalam</a:t>
          </a:r>
        </a:p>
      </dsp:txBody>
      <dsp:txXfrm>
        <a:off x="340459" y="1800121"/>
        <a:ext cx="4397518" cy="426206"/>
      </dsp:txXfrm>
    </dsp:sp>
    <dsp:sp modelId="{9191F986-37B8-4548-BF6C-6D008E5D0CB7}">
      <dsp:nvSpPr>
        <dsp:cNvPr id="0" name=""/>
        <dsp:cNvSpPr/>
      </dsp:nvSpPr>
      <dsp:spPr>
        <a:xfrm>
          <a:off x="0" y="2738985"/>
          <a:ext cx="6348046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FA207F-52F5-4646-A0D9-D179BF84D56C}">
      <dsp:nvSpPr>
        <dsp:cNvPr id="0" name=""/>
        <dsp:cNvSpPr/>
      </dsp:nvSpPr>
      <dsp:spPr>
        <a:xfrm>
          <a:off x="317402" y="2502824"/>
          <a:ext cx="4443632" cy="47232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959" tIns="0" rIns="167959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Eko-linguistik</a:t>
          </a:r>
        </a:p>
      </dsp:txBody>
      <dsp:txXfrm>
        <a:off x="340459" y="2525881"/>
        <a:ext cx="4397518" cy="426206"/>
      </dsp:txXfrm>
    </dsp:sp>
    <dsp:sp modelId="{CEE85577-A23E-A345-81C5-4E3678DCE57F}">
      <dsp:nvSpPr>
        <dsp:cNvPr id="0" name=""/>
        <dsp:cNvSpPr/>
      </dsp:nvSpPr>
      <dsp:spPr>
        <a:xfrm>
          <a:off x="0" y="3464745"/>
          <a:ext cx="6348046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4C1119-43C2-EA41-BFF7-C017FB01CADA}">
      <dsp:nvSpPr>
        <dsp:cNvPr id="0" name=""/>
        <dsp:cNvSpPr/>
      </dsp:nvSpPr>
      <dsp:spPr>
        <a:xfrm>
          <a:off x="317402" y="3228585"/>
          <a:ext cx="4443632" cy="47232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959" tIns="0" rIns="167959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Ekofeminisme</a:t>
          </a:r>
        </a:p>
      </dsp:txBody>
      <dsp:txXfrm>
        <a:off x="340459" y="3251642"/>
        <a:ext cx="4397518" cy="426206"/>
      </dsp:txXfrm>
    </dsp:sp>
    <dsp:sp modelId="{76A37ECB-3116-0A42-927E-111A0629304E}">
      <dsp:nvSpPr>
        <dsp:cNvPr id="0" name=""/>
        <dsp:cNvSpPr/>
      </dsp:nvSpPr>
      <dsp:spPr>
        <a:xfrm>
          <a:off x="0" y="4190505"/>
          <a:ext cx="6348046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3A7FEB-0EB7-AE45-BCCB-52D4E7D4C5B9}">
      <dsp:nvSpPr>
        <dsp:cNvPr id="0" name=""/>
        <dsp:cNvSpPr/>
      </dsp:nvSpPr>
      <dsp:spPr>
        <a:xfrm>
          <a:off x="317402" y="3954345"/>
          <a:ext cx="4443632" cy="47232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959" tIns="0" rIns="167959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Politik Feminis Ekologis</a:t>
          </a:r>
        </a:p>
      </dsp:txBody>
      <dsp:txXfrm>
        <a:off x="340459" y="3977402"/>
        <a:ext cx="4397518" cy="426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D3FF1-3B95-A4B4-1A39-E6B318B127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6C4582-BEBD-194E-42F3-4307F37F29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2151BB-907B-4A4E-9235-A5AB03768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DF9FA-0DD9-1545-9858-C66A95FFFC90}" type="datetimeFigureOut">
              <a:rPr lang="en-US" smtClean="0"/>
              <a:t>7/29/23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5AE537-1DFC-397C-A994-20D389A93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F0E5C-7BAE-06C2-4B88-D77FB66D3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B5097-2ABC-6441-9CD7-A3CF55F64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13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C83F2-D866-DD2D-3E88-88EB24463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F89DC8-6A2E-B623-6788-A69F7764A5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011FCC-A89F-3B78-5BEE-BF1990932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DF9FA-0DD9-1545-9858-C66A95FFFC90}" type="datetimeFigureOut">
              <a:rPr lang="en-US" smtClean="0"/>
              <a:t>7/29/23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08781A-6B47-7D10-88FB-FD9E92BF6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F96A6D-D96E-7DE9-DF00-FE05CD81B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B5097-2ABC-6441-9CD7-A3CF55F64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649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C2DD4-4963-C5DF-9FE8-DF7A85A4D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B006B3-B25F-795E-A691-711333A6AE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718A44-AB48-3E37-ED41-DAE68D32A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DF9FA-0DD9-1545-9858-C66A95FFFC90}" type="datetimeFigureOut">
              <a:rPr lang="en-US" smtClean="0"/>
              <a:t>7/29/23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CD2C68-D476-5F43-B785-D93A270DE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10246A-836E-DECC-D58A-1FA3D04A1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B5097-2ABC-6441-9CD7-A3CF55F64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9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81886-72E6-3969-7E27-6EDBFC809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18209-5D7A-C9A6-C136-5714C7F7BF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AB6181-63B1-C4C0-1669-C41BAFD204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174584-C85A-8BDF-59A0-DB6FA619D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DF9FA-0DD9-1545-9858-C66A95FFFC90}" type="datetimeFigureOut">
              <a:rPr lang="en-US" smtClean="0"/>
              <a:t>7/29/23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B245C0-072B-8EA1-DD0E-D78BECF6F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4A524D-2E7B-3326-F9BA-D2C856005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B5097-2ABC-6441-9CD7-A3CF55F64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293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78A3B-21B7-AF02-F773-55B378B5A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C37C31-A0B5-B311-E328-52FFD14A55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8C86E0-F182-C840-28F7-21914D7AC2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270D3D-3E58-AD8F-2AC8-895C427CDD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FAE7FB-FEA3-AA1A-5068-F668F4B812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08CD14-34B2-C988-243C-C2D11A388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DF9FA-0DD9-1545-9858-C66A95FFFC90}" type="datetimeFigureOut">
              <a:rPr lang="en-US" smtClean="0"/>
              <a:t>7/29/23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AF2E43-94B4-5E44-0D90-A18F9EC88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4D07FC-A859-384B-8091-57E1E67DD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B5097-2ABC-6441-9CD7-A3CF55F64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864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F7A5F-1C53-302C-215C-F22A6D179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19A2A6-B568-5563-4769-68E6EAE72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DF9FA-0DD9-1545-9858-C66A95FFFC90}" type="datetimeFigureOut">
              <a:rPr lang="en-US" smtClean="0"/>
              <a:t>7/29/23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63E6BD-4109-2466-80C4-5C84B9E9C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7644C4-5FD3-0B11-CC13-9E511F3E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B5097-2ABC-6441-9CD7-A3CF55F64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142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45FBCF-F251-2A0F-FAFA-FA4E7E96F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DF9FA-0DD9-1545-9858-C66A95FFFC90}" type="datetimeFigureOut">
              <a:rPr lang="en-US" smtClean="0"/>
              <a:t>7/29/23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E95F04-48F0-AA12-6AAD-76A96D360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1E283D-7140-877F-B5EF-FD5CA1386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B5097-2ABC-6441-9CD7-A3CF55F64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339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83CC9-A266-5A86-78E6-F8614B3F7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46D9E-FFE3-37E4-4D0E-558AB2598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E2CD66-9AC5-BD62-E5C5-2CDE404DA1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B9A343-56DC-B014-8801-2CFD53F39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DF9FA-0DD9-1545-9858-C66A95FFFC90}" type="datetimeFigureOut">
              <a:rPr lang="en-US" smtClean="0"/>
              <a:t>7/29/23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D1EC60-3AE7-C59A-5379-2B3F46BF7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4DF65A-2EAE-2BFB-C7F7-194F66695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B5097-2ABC-6441-9CD7-A3CF55F64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552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B900E-3584-FE26-81A0-77AD74795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1B6AE1-8355-9917-3B06-6F3C75C909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273C64-CCB2-156D-22CA-7903B4F679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569555-D8F8-B78A-8A14-CBA4C3784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DF9FA-0DD9-1545-9858-C66A95FFFC90}" type="datetimeFigureOut">
              <a:rPr lang="en-US" smtClean="0"/>
              <a:t>7/29/23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B3514F-28EC-1963-44AE-E61AFBDE5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D98FA5-623C-315D-686B-F16D8E4D7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B5097-2ABC-6441-9CD7-A3CF55F64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969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E606E-0CBE-3768-2AB9-512C5F16D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0B222C-ADB4-B266-2ED1-1AF94A2167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EDAD38-ED4A-E78A-28B4-1FF869654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DF9FA-0DD9-1545-9858-C66A95FFFC90}" type="datetimeFigureOut">
              <a:rPr lang="en-US" smtClean="0"/>
              <a:t>7/29/23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CFE3A-BE2D-E99E-5BC0-093F480F3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928889-C401-0E73-1E7D-6A46E45D9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B5097-2ABC-6441-9CD7-A3CF55F64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458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6669B6-A7D0-5B31-8489-0F0B839D56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07C146-D38F-8145-2C8C-F58C242237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051EEC-5F2A-AFCE-7877-CEDF85335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DF9FA-0DD9-1545-9858-C66A95FFFC90}" type="datetimeFigureOut">
              <a:rPr lang="en-US" smtClean="0"/>
              <a:t>7/29/23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672D7-D3D2-29E6-817D-15C4B5915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32839-01D0-D571-ECB6-B694819BF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B5097-2ABC-6441-9CD7-A3CF55F64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654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BBCDF9FA-0DD9-1545-9858-C66A95FFFC90}" type="datetimeFigureOut">
              <a:rPr lang="en-US" smtClean="0"/>
              <a:t>7/29/23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B5097-2ABC-6441-9CD7-A3CF55F64CEC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7293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DF9FA-0DD9-1545-9858-C66A95FFFC90}" type="datetimeFigureOut">
              <a:rPr lang="en-US" smtClean="0"/>
              <a:t>7/29/23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B5097-2ABC-6441-9CD7-A3CF55F64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8741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DF9FA-0DD9-1545-9858-C66A95FFFC90}" type="datetimeFigureOut">
              <a:rPr lang="en-US" smtClean="0"/>
              <a:t>7/29/23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B5097-2ABC-6441-9CD7-A3CF55F64CEC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33634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DF9FA-0DD9-1545-9858-C66A95FFFC90}" type="datetimeFigureOut">
              <a:rPr lang="en-US" smtClean="0"/>
              <a:t>7/29/23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B5097-2ABC-6441-9CD7-A3CF55F64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708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DF9FA-0DD9-1545-9858-C66A95FFFC90}" type="datetimeFigureOut">
              <a:rPr lang="en-US" smtClean="0"/>
              <a:t>7/29/23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B5097-2ABC-6441-9CD7-A3CF55F64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7368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DF9FA-0DD9-1545-9858-C66A95FFFC90}" type="datetimeFigureOut">
              <a:rPr lang="en-US" smtClean="0"/>
              <a:t>7/29/23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B5097-2ABC-6441-9CD7-A3CF55F64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9360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DF9FA-0DD9-1545-9858-C66A95FFFC90}" type="datetimeFigureOut">
              <a:rPr lang="en-US" smtClean="0"/>
              <a:t>7/29/23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B5097-2ABC-6441-9CD7-A3CF55F64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1000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DF9FA-0DD9-1545-9858-C66A95FFFC90}" type="datetimeFigureOut">
              <a:rPr lang="en-US" smtClean="0"/>
              <a:t>7/29/23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B5097-2ABC-6441-9CD7-A3CF55F64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4056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DF9FA-0DD9-1545-9858-C66A95FFFC90}" type="datetimeFigureOut">
              <a:rPr lang="en-US" smtClean="0"/>
              <a:t>7/29/23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B5097-2ABC-6441-9CD7-A3CF55F64CEC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3128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DF9FA-0DD9-1545-9858-C66A95FFFC90}" type="datetimeFigureOut">
              <a:rPr lang="en-US" smtClean="0"/>
              <a:t>7/29/23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B5097-2ABC-6441-9CD7-A3CF55F64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9701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DF9FA-0DD9-1545-9858-C66A95FFFC90}" type="datetimeFigureOut">
              <a:rPr lang="en-US" smtClean="0"/>
              <a:t>7/29/23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B5097-2ABC-6441-9CD7-A3CF55F64CEC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3818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F0633-DB6F-6C77-7FD2-17EE579A7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7D5352-7FA1-7300-F7CE-1CEE8C1611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BADA47-9B14-0348-3E3E-7065F94032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CDF9FA-0DD9-1545-9858-C66A95FFFC90}" type="datetimeFigureOut">
              <a:rPr lang="en-US" smtClean="0"/>
              <a:t>7/29/23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95FB1E-3819-EFAF-ACF8-D57111271E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23A8DB-D599-89A8-E3E4-AC6D13B98A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6B5097-2ABC-6441-9CD7-A3CF55F64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089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BBCDF9FA-0DD9-1545-9858-C66A95FFFC90}" type="datetimeFigureOut">
              <a:rPr lang="en-US" smtClean="0"/>
              <a:t>7/29/23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DE6B5097-2ABC-6441-9CD7-A3CF55F64CEC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54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3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river with rocks and trees&#10;&#10;Description automatically generated">
            <a:extLst>
              <a:ext uri="{FF2B5EF4-FFF2-40B4-BE49-F238E27FC236}">
                <a16:creationId xmlns:a16="http://schemas.microsoft.com/office/drawing/2014/main" id="{173F6676-9517-2DD1-B0A0-423BC25445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b="2500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BDD9EE-F592-EF68-D059-D8797B7E98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”Alam”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B8E40B-5823-22EA-6E66-3EB08B02C1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en-US" sz="1700">
                <a:solidFill>
                  <a:srgbClr val="FFFFFF"/>
                </a:solidFill>
              </a:rPr>
              <a:t>Sekolah Pemikiran Perempuan – Juli 2023</a:t>
            </a:r>
          </a:p>
          <a:p>
            <a:r>
              <a:rPr lang="en-US" sz="1700">
                <a:solidFill>
                  <a:srgbClr val="FFFFFF"/>
                </a:solidFill>
              </a:rPr>
              <a:t>Perdana P. Roswaldy</a:t>
            </a:r>
          </a:p>
          <a:p>
            <a:r>
              <a:rPr lang="en-US" sz="1700">
                <a:solidFill>
                  <a:srgbClr val="FFFFFF"/>
                </a:solidFill>
              </a:rPr>
              <a:t>perdana21@gmail.com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5F1220-F8D1-EAFB-E5A0-5A72F873F92D}"/>
              </a:ext>
            </a:extLst>
          </p:cNvPr>
          <p:cNvSpPr txBox="1"/>
          <p:nvPr/>
        </p:nvSpPr>
        <p:spPr>
          <a:xfrm>
            <a:off x="9317182" y="238016"/>
            <a:ext cx="2701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Sungai </a:t>
            </a:r>
            <a:r>
              <a:rPr lang="en-US" dirty="0" err="1"/>
              <a:t>niagara</a:t>
            </a:r>
            <a:r>
              <a:rPr lang="en-US" dirty="0"/>
              <a:t>, 2022. </a:t>
            </a:r>
            <a:r>
              <a:rPr lang="en-US" dirty="0" err="1"/>
              <a:t>Pribadi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368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E5B10-D977-F13F-F45E-E4AE57A02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Alam</a:t>
            </a:r>
            <a:r>
              <a:rPr lang="en-US" dirty="0"/>
              <a:t> di </a:t>
            </a:r>
            <a:r>
              <a:rPr lang="en-US" dirty="0" err="1"/>
              <a:t>Feminisme</a:t>
            </a:r>
            <a:endParaRPr lang="en-US" dirty="0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0A5F04EE-9C68-298A-8825-04C2704A03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0007191"/>
              </p:ext>
            </p:extLst>
          </p:nvPr>
        </p:nvGraphicFramePr>
        <p:xfrm>
          <a:off x="838200" y="1825625"/>
          <a:ext cx="6348046" cy="4667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47960778-DDE9-2C4B-40BA-95FBF34DF346}"/>
              </a:ext>
            </a:extLst>
          </p:cNvPr>
          <p:cNvSpPr txBox="1">
            <a:spLocks/>
          </p:cNvSpPr>
          <p:nvPr/>
        </p:nvSpPr>
        <p:spPr>
          <a:xfrm>
            <a:off x="7860323" y="2610521"/>
            <a:ext cx="3968262" cy="5973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b="1" dirty="0" err="1"/>
              <a:t>Feminisasi</a:t>
            </a:r>
            <a:r>
              <a:rPr lang="en-US" sz="1600" b="1" dirty="0"/>
              <a:t> , ”</a:t>
            </a:r>
            <a:r>
              <a:rPr lang="en-US" sz="1600" b="1" dirty="0" err="1"/>
              <a:t>Animalisasi</a:t>
            </a:r>
            <a:r>
              <a:rPr lang="en-US" sz="1600" b="1" dirty="0"/>
              <a:t>,” </a:t>
            </a:r>
            <a:r>
              <a:rPr lang="en-US" sz="1600" b="1" dirty="0" err="1"/>
              <a:t>Ekstraksi</a:t>
            </a:r>
            <a:r>
              <a:rPr lang="en-US" sz="1600" b="1" dirty="0"/>
              <a:t>/</a:t>
            </a:r>
            <a:r>
              <a:rPr lang="en-US" sz="1600" b="1" dirty="0" err="1"/>
              <a:t>Eksploitasi</a:t>
            </a:r>
            <a:r>
              <a:rPr lang="en-US" sz="1600" b="1" dirty="0"/>
              <a:t>, &amp; </a:t>
            </a:r>
            <a:r>
              <a:rPr lang="en-US" sz="1600" b="1" dirty="0" err="1"/>
              <a:t>Humanisasi</a:t>
            </a:r>
            <a:r>
              <a:rPr lang="en-US" sz="1600" b="1" dirty="0"/>
              <a:t> </a:t>
            </a:r>
            <a:r>
              <a:rPr lang="en-US" sz="1600" b="1" dirty="0" err="1"/>
              <a:t>Alam</a:t>
            </a:r>
            <a:endParaRPr lang="en-US" sz="1600" b="1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BE6519B-0E35-8B6E-8983-4A602F83B1B3}"/>
              </a:ext>
            </a:extLst>
          </p:cNvPr>
          <p:cNvSpPr txBox="1">
            <a:spLocks/>
          </p:cNvSpPr>
          <p:nvPr/>
        </p:nvSpPr>
        <p:spPr>
          <a:xfrm>
            <a:off x="7860323" y="3429000"/>
            <a:ext cx="3968262" cy="19609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“Ibu </a:t>
            </a:r>
            <a:r>
              <a:rPr lang="en-US" sz="1800" dirty="0" err="1"/>
              <a:t>Bumi</a:t>
            </a:r>
            <a:r>
              <a:rPr lang="en-US" sz="1800" dirty="0"/>
              <a:t>”</a:t>
            </a:r>
          </a:p>
          <a:p>
            <a:r>
              <a:rPr lang="en-US" sz="1800" dirty="0"/>
              <a:t>”Rahim”</a:t>
            </a:r>
          </a:p>
          <a:p>
            <a:r>
              <a:rPr lang="en-US" sz="1800" dirty="0"/>
              <a:t>“</a:t>
            </a:r>
            <a:r>
              <a:rPr lang="en-US" sz="1800" dirty="0" err="1"/>
              <a:t>Subur</a:t>
            </a:r>
            <a:r>
              <a:rPr lang="en-US" sz="1800" dirty="0"/>
              <a:t>”</a:t>
            </a:r>
          </a:p>
          <a:p>
            <a:r>
              <a:rPr lang="en-US" sz="1800" dirty="0"/>
              <a:t>”</a:t>
            </a:r>
            <a:r>
              <a:rPr lang="en-US" sz="1800" dirty="0" err="1"/>
              <a:t>Betina</a:t>
            </a:r>
            <a:r>
              <a:rPr lang="en-US" sz="1800" dirty="0"/>
              <a:t>”</a:t>
            </a:r>
          </a:p>
          <a:p>
            <a:r>
              <a:rPr lang="en-US" sz="1800" dirty="0" err="1"/>
              <a:t>Emosi</a:t>
            </a:r>
            <a:r>
              <a:rPr lang="en-US" sz="1800" dirty="0"/>
              <a:t> </a:t>
            </a:r>
            <a:r>
              <a:rPr lang="en-US" sz="1800" dirty="0" err="1"/>
              <a:t>bumi</a:t>
            </a:r>
            <a:r>
              <a:rPr lang="en-US" sz="1800" dirty="0"/>
              <a:t>/</a:t>
            </a:r>
            <a:r>
              <a:rPr lang="en-US" sz="1800" dirty="0" err="1"/>
              <a:t>alam</a:t>
            </a:r>
            <a:r>
              <a:rPr lang="en-US" sz="1800" dirty="0"/>
              <a:t> </a:t>
            </a:r>
            <a:r>
              <a:rPr lang="en-US" sz="1800" dirty="0">
                <a:sym typeface="Wingdings" pitchFamily="2" charset="2"/>
              </a:rPr>
              <a:t> “</a:t>
            </a:r>
            <a:r>
              <a:rPr lang="en-US" sz="1800" dirty="0" err="1">
                <a:sym typeface="Wingdings" pitchFamily="2" charset="2"/>
              </a:rPr>
              <a:t>marah</a:t>
            </a:r>
            <a:r>
              <a:rPr lang="en-US" sz="1800" dirty="0">
                <a:sym typeface="Wingdings" pitchFamily="2" charset="2"/>
              </a:rPr>
              <a:t>”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439716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32DC26D-8B9B-4CC1-B3CC-D3EA0FB16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stream running through a grassy field&#10;&#10;Description automatically generated">
            <a:extLst>
              <a:ext uri="{FF2B5EF4-FFF2-40B4-BE49-F238E27FC236}">
                <a16:creationId xmlns:a16="http://schemas.microsoft.com/office/drawing/2014/main" id="{68DB16F6-F48E-E6E2-34C0-F83E3E0B77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17191" r="-1" b="8038"/>
          <a:stretch/>
        </p:blipFill>
        <p:spPr>
          <a:xfrm>
            <a:off x="20" y="-1"/>
            <a:ext cx="1218893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D49808B-13E0-3F08-FA0F-8143B30A4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684437" cy="5571066"/>
          </a:xfrm>
        </p:spPr>
        <p:txBody>
          <a:bodyPr>
            <a:normAutofit/>
          </a:bodyPr>
          <a:lstStyle/>
          <a:p>
            <a:pPr algn="r"/>
            <a:r>
              <a:rPr lang="en-US" dirty="0" err="1"/>
              <a:t>Investigasi</a:t>
            </a:r>
            <a:r>
              <a:rPr lang="en-US" dirty="0"/>
              <a:t> 1: </a:t>
            </a:r>
            <a:r>
              <a:rPr lang="en-US" dirty="0" err="1"/>
              <a:t>Apa</a:t>
            </a:r>
            <a:r>
              <a:rPr lang="en-US" dirty="0"/>
              <a:t> yang </a:t>
            </a:r>
            <a:r>
              <a:rPr lang="en-US" dirty="0" err="1"/>
              <a:t>Alamiah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Alam</a:t>
            </a:r>
            <a:r>
              <a:rPr lang="en-US" dirty="0"/>
              <a:t>?</a:t>
            </a:r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BB7ADC3-53A0-44F2-914A-78CADAF33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49645" y="1828800"/>
            <a:ext cx="0" cy="3200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286819-2AD4-B052-83FF-01F6DAD1A5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371" y="643467"/>
            <a:ext cx="6574112" cy="5571066"/>
          </a:xfrm>
        </p:spPr>
        <p:txBody>
          <a:bodyPr anchor="ctr">
            <a:normAutofit/>
          </a:bodyPr>
          <a:lstStyle/>
          <a:p>
            <a:r>
              <a:rPr lang="en-US" dirty="0" err="1"/>
              <a:t>Membedah</a:t>
            </a:r>
            <a:r>
              <a:rPr lang="en-US" dirty="0"/>
              <a:t> “</a:t>
            </a:r>
            <a:r>
              <a:rPr lang="en-US" dirty="0" err="1"/>
              <a:t>alam</a:t>
            </a:r>
            <a:r>
              <a:rPr lang="en-US" dirty="0"/>
              <a:t>”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sendiri</a:t>
            </a:r>
            <a:endParaRPr lang="en-US" dirty="0"/>
          </a:p>
          <a:p>
            <a:r>
              <a:rPr lang="en-US" dirty="0" err="1"/>
              <a:t>Esensialisme</a:t>
            </a:r>
            <a:r>
              <a:rPr lang="en-US" dirty="0"/>
              <a:t> </a:t>
            </a:r>
            <a:r>
              <a:rPr lang="en-US" dirty="0" err="1"/>
              <a:t>alam</a:t>
            </a:r>
            <a:endParaRPr lang="en-US" dirty="0"/>
          </a:p>
          <a:p>
            <a:r>
              <a:rPr lang="en-US" dirty="0" err="1"/>
              <a:t>Alam</a:t>
            </a:r>
            <a:r>
              <a:rPr lang="en-US" dirty="0"/>
              <a:t> </a:t>
            </a:r>
            <a:r>
              <a:rPr lang="en-US" dirty="0" err="1"/>
              <a:t>kedua</a:t>
            </a:r>
            <a:r>
              <a:rPr lang="en-US" dirty="0"/>
              <a:t>/second nature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>
                <a:sym typeface="Wingdings" pitchFamily="2" charset="2"/>
              </a:rPr>
              <a:t>memproduksi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ulang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alam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dengan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kebutuhan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manusia</a:t>
            </a:r>
            <a:endParaRPr lang="en-US" dirty="0">
              <a:sym typeface="Wingdings" pitchFamily="2" charset="2"/>
            </a:endParaRPr>
          </a:p>
          <a:p>
            <a:r>
              <a:rPr lang="en-US" dirty="0">
                <a:sym typeface="Wingdings" pitchFamily="2" charset="2"/>
              </a:rPr>
              <a:t>Yang “</a:t>
            </a:r>
            <a:r>
              <a:rPr lang="en-US" dirty="0" err="1">
                <a:sym typeface="Wingdings" pitchFamily="2" charset="2"/>
              </a:rPr>
              <a:t>alamiah</a:t>
            </a:r>
            <a:r>
              <a:rPr lang="en-US" dirty="0">
                <a:sym typeface="Wingdings" pitchFamily="2" charset="2"/>
              </a:rPr>
              <a:t>,” yang </a:t>
            </a:r>
            <a:r>
              <a:rPr lang="en-US" dirty="0" err="1">
                <a:sym typeface="Wingdings" pitchFamily="2" charset="2"/>
              </a:rPr>
              <a:t>terberikan</a:t>
            </a:r>
            <a:r>
              <a:rPr lang="en-US" dirty="0">
                <a:sym typeface="Wingdings" pitchFamily="2" charset="2"/>
              </a:rPr>
              <a:t>? </a:t>
            </a:r>
          </a:p>
          <a:p>
            <a:pPr lvl="1"/>
            <a:r>
              <a:rPr lang="en-US" dirty="0" err="1">
                <a:sym typeface="Wingdings" pitchFamily="2" charset="2"/>
              </a:rPr>
              <a:t>Siapa</a:t>
            </a:r>
            <a:r>
              <a:rPr lang="en-US" dirty="0">
                <a:sym typeface="Wingdings" pitchFamily="2" charset="2"/>
              </a:rPr>
              <a:t> yang </a:t>
            </a:r>
            <a:r>
              <a:rPr lang="en-US" dirty="0" err="1">
                <a:sym typeface="Wingdings" pitchFamily="2" charset="2"/>
              </a:rPr>
              <a:t>memberikan</a:t>
            </a:r>
            <a:r>
              <a:rPr lang="en-US" dirty="0">
                <a:sym typeface="Wingdings" pitchFamily="2" charset="2"/>
              </a:rPr>
              <a:t>?</a:t>
            </a:r>
          </a:p>
          <a:p>
            <a:pPr lvl="1"/>
            <a:r>
              <a:rPr lang="en-US" dirty="0" err="1">
                <a:sym typeface="Wingdings" pitchFamily="2" charset="2"/>
              </a:rPr>
              <a:t>Untuk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apa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diberikan</a:t>
            </a:r>
            <a:r>
              <a:rPr lang="en-US" dirty="0">
                <a:sym typeface="Wingdings" pitchFamily="2" charset="2"/>
              </a:rPr>
              <a:t>?</a:t>
            </a:r>
          </a:p>
          <a:p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1A34557-70A3-535E-C11E-3D1044449449}"/>
              </a:ext>
            </a:extLst>
          </p:cNvPr>
          <p:cNvSpPr txBox="1">
            <a:spLocks/>
          </p:cNvSpPr>
          <p:nvPr/>
        </p:nvSpPr>
        <p:spPr>
          <a:xfrm>
            <a:off x="930701" y="5059809"/>
            <a:ext cx="10327550" cy="11547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panose="02020404030301010803" pitchFamily="18" charset="0"/>
              </a:rPr>
              <a:t>“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panose="02020404030301010803" pitchFamily="18" charset="0"/>
              </a:rPr>
              <a:t>Tidak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panose="02020404030301010803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panose="02020404030301010803" pitchFamily="18" charset="0"/>
              </a:rPr>
              <a:t>ada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panose="02020404030301010803" pitchFamily="18" charset="0"/>
              </a:rPr>
              <a:t> yang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panose="02020404030301010803" pitchFamily="18" charset="0"/>
              </a:rPr>
              <a:t>tidak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panose="02020404030301010803" pitchFamily="18" charset="0"/>
              </a:rPr>
              <a:t> natural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panose="02020404030301010803" pitchFamily="18" charset="0"/>
              </a:rPr>
              <a:t>dari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panose="02020404030301010803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panose="02020404030301010803" pitchFamily="18" charset="0"/>
              </a:rPr>
              <a:t>kota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panose="02020404030301010803" pitchFamily="18" charset="0"/>
              </a:rPr>
              <a:t> New York.”</a:t>
            </a:r>
          </a:p>
          <a:p>
            <a:pPr marL="0" indent="0" algn="ctr">
              <a:buNone/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panose="02020404030301010803" pitchFamily="18" charset="0"/>
              </a:rPr>
              <a:t>- David Harvey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03B764-3DF7-EE35-08CF-C13208505639}"/>
              </a:ext>
            </a:extLst>
          </p:cNvPr>
          <p:cNvSpPr txBox="1"/>
          <p:nvPr/>
        </p:nvSpPr>
        <p:spPr>
          <a:xfrm>
            <a:off x="9340127" y="183875"/>
            <a:ext cx="27016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Lapangan</a:t>
            </a:r>
            <a:r>
              <a:rPr lang="en-US" dirty="0"/>
              <a:t> </a:t>
            </a:r>
            <a:r>
              <a:rPr lang="en-US" dirty="0" err="1"/>
              <a:t>hijau</a:t>
            </a:r>
            <a:r>
              <a:rPr lang="en-US" dirty="0"/>
              <a:t> di </a:t>
            </a:r>
            <a:r>
              <a:rPr lang="en-US" dirty="0" err="1"/>
              <a:t>Pandumaan</a:t>
            </a:r>
            <a:r>
              <a:rPr lang="en-US" dirty="0"/>
              <a:t>, Sumatra Utara, 2019</a:t>
            </a:r>
          </a:p>
        </p:txBody>
      </p:sp>
    </p:spTree>
    <p:extLst>
      <p:ext uri="{BB962C8B-B14F-4D97-AF65-F5344CB8AC3E}">
        <p14:creationId xmlns:p14="http://schemas.microsoft.com/office/powerpoint/2010/main" val="35207074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32DC26D-8B9B-4CC1-B3CC-D3EA0FB16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standing in a field of corn&#10;&#10;Description automatically generated">
            <a:extLst>
              <a:ext uri="{FF2B5EF4-FFF2-40B4-BE49-F238E27FC236}">
                <a16:creationId xmlns:a16="http://schemas.microsoft.com/office/drawing/2014/main" id="{758EC54A-2C45-C03F-53D7-C09F379F99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14101" r="-1" b="-1"/>
          <a:stretch/>
        </p:blipFill>
        <p:spPr>
          <a:xfrm>
            <a:off x="20" y="-1"/>
            <a:ext cx="1218893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E268C0E-7EA8-C32B-8A63-AD3709DCE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684437" cy="5571066"/>
          </a:xfrm>
        </p:spPr>
        <p:txBody>
          <a:bodyPr>
            <a:normAutofit/>
          </a:bodyPr>
          <a:lstStyle/>
          <a:p>
            <a:pPr algn="r"/>
            <a:r>
              <a:rPr lang="en-US" dirty="0" err="1"/>
              <a:t>Investigasi</a:t>
            </a:r>
            <a:r>
              <a:rPr lang="en-US" dirty="0"/>
              <a:t> 2: </a:t>
            </a:r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Alam</a:t>
            </a:r>
            <a:r>
              <a:rPr lang="en-US" dirty="0"/>
              <a:t> Statis? </a:t>
            </a:r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BB7ADC3-53A0-44F2-914A-78CADAF33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49645" y="1828800"/>
            <a:ext cx="0" cy="3200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C40AE-C350-F053-B5BF-1EC07DB268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371" y="643467"/>
            <a:ext cx="6574112" cy="5571066"/>
          </a:xfrm>
        </p:spPr>
        <p:txBody>
          <a:bodyPr anchor="ctr">
            <a:normAutofit/>
          </a:bodyPr>
          <a:lstStyle/>
          <a:p>
            <a:r>
              <a:rPr lang="en-US" dirty="0" err="1">
                <a:sym typeface="Wingdings" pitchFamily="2" charset="2"/>
              </a:rPr>
              <a:t>Esensialisme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tentang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apa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itu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tradisi</a:t>
            </a:r>
            <a:endParaRPr lang="en-US" dirty="0">
              <a:sym typeface="Wingdings" pitchFamily="2" charset="2"/>
            </a:endParaRPr>
          </a:p>
          <a:p>
            <a:pPr lvl="1"/>
            <a:r>
              <a:rPr lang="en-US" dirty="0" err="1">
                <a:sym typeface="Wingdings" pitchFamily="2" charset="2"/>
              </a:rPr>
              <a:t>Fetisisasi</a:t>
            </a:r>
            <a:r>
              <a:rPr lang="en-US" dirty="0">
                <a:sym typeface="Wingdings" pitchFamily="2" charset="2"/>
              </a:rPr>
              <a:t>/</a:t>
            </a:r>
            <a:r>
              <a:rPr lang="en-US" dirty="0" err="1">
                <a:sym typeface="Wingdings" pitchFamily="2" charset="2"/>
              </a:rPr>
              <a:t>romantisasi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alam</a:t>
            </a:r>
            <a:r>
              <a:rPr lang="en-US" dirty="0">
                <a:sym typeface="Wingdings" pitchFamily="2" charset="2"/>
              </a:rPr>
              <a:t>  </a:t>
            </a:r>
            <a:r>
              <a:rPr lang="en-US" dirty="0" err="1">
                <a:sym typeface="Wingdings" pitchFamily="2" charset="2"/>
              </a:rPr>
              <a:t>alam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err="1">
                <a:sym typeface="Wingdings" pitchFamily="2" charset="2"/>
              </a:rPr>
              <a:t>k</a:t>
            </a:r>
            <a:r>
              <a:rPr lang="en-US" dirty="0" err="1">
                <a:sym typeface="Wingdings" pitchFamily="2" charset="2"/>
              </a:rPr>
              <a:t>embali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sebagai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properti</a:t>
            </a:r>
            <a:endParaRPr lang="en-US" dirty="0"/>
          </a:p>
          <a:p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analogi</a:t>
            </a:r>
            <a:r>
              <a:rPr lang="en-US" dirty="0"/>
              <a:t> dan </a:t>
            </a:r>
            <a:r>
              <a:rPr lang="en-US" dirty="0" err="1"/>
              <a:t>metafor</a:t>
            </a:r>
            <a:endParaRPr lang="en-US" dirty="0"/>
          </a:p>
          <a:p>
            <a:pPr lvl="1"/>
            <a:r>
              <a:rPr lang="en-US" dirty="0" err="1"/>
              <a:t>Keterbatasan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memahami</a:t>
            </a:r>
            <a:r>
              <a:rPr lang="en-US" dirty="0"/>
              <a:t> </a:t>
            </a:r>
            <a:r>
              <a:rPr lang="en-US" dirty="0" err="1"/>
              <a:t>alam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>
                <a:sym typeface="Wingdings" pitchFamily="2" charset="2"/>
              </a:rPr>
              <a:t>pertukaran</a:t>
            </a:r>
            <a:r>
              <a:rPr lang="en-US" dirty="0">
                <a:sym typeface="Wingdings" pitchFamily="2" charset="2"/>
              </a:rPr>
              <a:t> yang </a:t>
            </a:r>
            <a:r>
              <a:rPr lang="en-US" dirty="0" err="1">
                <a:sym typeface="Wingdings" pitchFamily="2" charset="2"/>
              </a:rPr>
              <a:t>tak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setara</a:t>
            </a:r>
            <a:endParaRPr lang="en-US" dirty="0"/>
          </a:p>
          <a:p>
            <a:r>
              <a:rPr lang="en-US" dirty="0" err="1"/>
              <a:t>Relasionalitas</a:t>
            </a:r>
            <a:r>
              <a:rPr lang="en-US" dirty="0"/>
              <a:t> </a:t>
            </a:r>
            <a:r>
              <a:rPr lang="en-US" dirty="0" err="1"/>
              <a:t>alam</a:t>
            </a:r>
            <a:r>
              <a:rPr lang="en-US" dirty="0"/>
              <a:t> dan </a:t>
            </a:r>
            <a:r>
              <a:rPr lang="en-US" dirty="0" err="1"/>
              <a:t>manusia</a:t>
            </a:r>
            <a:r>
              <a:rPr lang="en-US" dirty="0"/>
              <a:t> (</a:t>
            </a:r>
            <a:r>
              <a:rPr lang="en-US" dirty="0" err="1"/>
              <a:t>berikut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kategori</a:t>
            </a:r>
            <a:r>
              <a:rPr lang="en-US" dirty="0"/>
              <a:t> </a:t>
            </a:r>
            <a:r>
              <a:rPr lang="en-US" dirty="0" err="1"/>
              <a:t>sosialnya</a:t>
            </a:r>
            <a:r>
              <a:rPr lang="en-US" dirty="0"/>
              <a:t>)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kunci</a:t>
            </a:r>
            <a:r>
              <a:rPr lang="en-US" dirty="0"/>
              <a:t> (</a:t>
            </a:r>
            <a:r>
              <a:rPr lang="en-US" dirty="0" err="1"/>
              <a:t>Dewi</a:t>
            </a:r>
            <a:r>
              <a:rPr lang="en-US" dirty="0"/>
              <a:t> 2017)</a:t>
            </a:r>
          </a:p>
          <a:p>
            <a:r>
              <a:rPr lang="en-US" dirty="0"/>
              <a:t>Manifesto </a:t>
            </a:r>
            <a:r>
              <a:rPr lang="en-US" dirty="0" err="1"/>
              <a:t>siborg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939EA59-6399-CF25-F74D-856E1B8C4C96}"/>
              </a:ext>
            </a:extLst>
          </p:cNvPr>
          <p:cNvSpPr txBox="1">
            <a:spLocks/>
          </p:cNvSpPr>
          <p:nvPr/>
        </p:nvSpPr>
        <p:spPr>
          <a:xfrm>
            <a:off x="930701" y="5059809"/>
            <a:ext cx="10327550" cy="11547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>
                <a:latin typeface="Garamond" panose="02020404030301010803" pitchFamily="18" charset="0"/>
                <a:sym typeface="Wingdings" pitchFamily="2" charset="2"/>
              </a:rPr>
              <a:t>“Rasa-</a:t>
            </a:r>
            <a:r>
              <a:rPr lang="en-US" dirty="0" err="1">
                <a:latin typeface="Garamond" panose="02020404030301010803" pitchFamily="18" charset="0"/>
                <a:sym typeface="Wingdings" pitchFamily="2" charset="2"/>
              </a:rPr>
              <a:t>rasanya</a:t>
            </a:r>
            <a:r>
              <a:rPr lang="en-US" dirty="0">
                <a:latin typeface="Garamond" panose="02020404030301010803" pitchFamily="18" charset="0"/>
                <a:sym typeface="Wingdings" pitchFamily="2" charset="2"/>
              </a:rPr>
              <a:t> kami </a:t>
            </a:r>
            <a:r>
              <a:rPr lang="en-US" dirty="0" err="1">
                <a:latin typeface="Garamond" panose="02020404030301010803" pitchFamily="18" charset="0"/>
                <a:sym typeface="Wingdings" pitchFamily="2" charset="2"/>
              </a:rPr>
              <a:t>ini</a:t>
            </a:r>
            <a:r>
              <a:rPr lang="en-US" dirty="0">
                <a:latin typeface="Garamond" panose="02020404030301010803" pitchFamily="18" charset="0"/>
                <a:sym typeface="Wingdings" pitchFamily="2" charset="2"/>
              </a:rPr>
              <a:t> </a:t>
            </a:r>
            <a:r>
              <a:rPr lang="en-US" dirty="0" err="1">
                <a:latin typeface="Garamond" panose="02020404030301010803" pitchFamily="18" charset="0"/>
                <a:sym typeface="Wingdings" pitchFamily="2" charset="2"/>
              </a:rPr>
              <a:t>bekerja</a:t>
            </a:r>
            <a:r>
              <a:rPr lang="en-US" dirty="0">
                <a:latin typeface="Garamond" panose="02020404030301010803" pitchFamily="18" charset="0"/>
                <a:sym typeface="Wingdings" pitchFamily="2" charset="2"/>
              </a:rPr>
              <a:t>, </a:t>
            </a:r>
            <a:r>
              <a:rPr lang="en-US" dirty="0" err="1">
                <a:latin typeface="Garamond" panose="02020404030301010803" pitchFamily="18" charset="0"/>
                <a:sym typeface="Wingdings" pitchFamily="2" charset="2"/>
              </a:rPr>
              <a:t>keras</a:t>
            </a:r>
            <a:r>
              <a:rPr lang="en-US" dirty="0">
                <a:latin typeface="Garamond" panose="02020404030301010803" pitchFamily="18" charset="0"/>
                <a:sym typeface="Wingdings" pitchFamily="2" charset="2"/>
              </a:rPr>
              <a:t> </a:t>
            </a:r>
            <a:r>
              <a:rPr lang="en-US" dirty="0" err="1">
                <a:latin typeface="Garamond" panose="02020404030301010803" pitchFamily="18" charset="0"/>
                <a:sym typeface="Wingdings" pitchFamily="2" charset="2"/>
              </a:rPr>
              <a:t>sekali</a:t>
            </a:r>
            <a:r>
              <a:rPr lang="en-US" dirty="0">
                <a:latin typeface="Garamond" panose="02020404030301010803" pitchFamily="18" charset="0"/>
                <a:sym typeface="Wingdings" pitchFamily="2" charset="2"/>
              </a:rPr>
              <a:t>, </a:t>
            </a:r>
            <a:r>
              <a:rPr lang="en-US" dirty="0" err="1">
                <a:latin typeface="Garamond" panose="02020404030301010803" pitchFamily="18" charset="0"/>
                <a:sym typeface="Wingdings" pitchFamily="2" charset="2"/>
              </a:rPr>
              <a:t>untuk</a:t>
            </a:r>
            <a:r>
              <a:rPr lang="en-US" dirty="0">
                <a:latin typeface="Garamond" panose="02020404030301010803" pitchFamily="18" charset="0"/>
                <a:sym typeface="Wingdings" pitchFamily="2" charset="2"/>
              </a:rPr>
              <a:t> </a:t>
            </a:r>
            <a:r>
              <a:rPr lang="en-US" dirty="0" err="1">
                <a:latin typeface="Garamond" panose="02020404030301010803" pitchFamily="18" charset="0"/>
                <a:sym typeface="Wingdings" pitchFamily="2" charset="2"/>
              </a:rPr>
              <a:t>anak</a:t>
            </a:r>
            <a:r>
              <a:rPr lang="en-US" dirty="0">
                <a:latin typeface="Garamond" panose="02020404030301010803" pitchFamily="18" charset="0"/>
                <a:sym typeface="Wingdings" pitchFamily="2" charset="2"/>
              </a:rPr>
              <a:t>, </a:t>
            </a:r>
            <a:r>
              <a:rPr lang="en-US" dirty="0" err="1">
                <a:latin typeface="Garamond" panose="02020404030301010803" pitchFamily="18" charset="0"/>
                <a:sym typeface="Wingdings" pitchFamily="2" charset="2"/>
              </a:rPr>
              <a:t>keluarga</a:t>
            </a:r>
            <a:r>
              <a:rPr lang="en-US" dirty="0">
                <a:latin typeface="Garamond" panose="02020404030301010803" pitchFamily="18" charset="0"/>
                <a:sym typeface="Wingdings" pitchFamily="2" charset="2"/>
              </a:rPr>
              <a:t>, </a:t>
            </a:r>
            <a:r>
              <a:rPr lang="en-US" dirty="0" err="1">
                <a:latin typeface="Garamond" panose="02020404030301010803" pitchFamily="18" charset="0"/>
                <a:sym typeface="Wingdings" pitchFamily="2" charset="2"/>
              </a:rPr>
              <a:t>tapi</a:t>
            </a:r>
            <a:r>
              <a:rPr lang="en-US" dirty="0">
                <a:latin typeface="Garamond" panose="02020404030301010803" pitchFamily="18" charset="0"/>
                <a:sym typeface="Wingdings" pitchFamily="2" charset="2"/>
              </a:rPr>
              <a:t> </a:t>
            </a:r>
            <a:r>
              <a:rPr lang="en-US" dirty="0" err="1">
                <a:latin typeface="Garamond" panose="02020404030301010803" pitchFamily="18" charset="0"/>
                <a:sym typeface="Wingdings" pitchFamily="2" charset="2"/>
              </a:rPr>
              <a:t>nama</a:t>
            </a:r>
            <a:r>
              <a:rPr lang="en-US" dirty="0">
                <a:latin typeface="Garamond" panose="02020404030301010803" pitchFamily="18" charset="0"/>
                <a:sym typeface="Wingdings" pitchFamily="2" charset="2"/>
              </a:rPr>
              <a:t> kami juga </a:t>
            </a:r>
            <a:r>
              <a:rPr lang="en-US" dirty="0" err="1">
                <a:latin typeface="Garamond" panose="02020404030301010803" pitchFamily="18" charset="0"/>
                <a:sym typeface="Wingdings" pitchFamily="2" charset="2"/>
              </a:rPr>
              <a:t>tidak</a:t>
            </a:r>
            <a:r>
              <a:rPr lang="en-US" dirty="0">
                <a:latin typeface="Garamond" panose="02020404030301010803" pitchFamily="18" charset="0"/>
                <a:sym typeface="Wingdings" pitchFamily="2" charset="2"/>
              </a:rPr>
              <a:t> </a:t>
            </a:r>
            <a:r>
              <a:rPr lang="en-US" dirty="0" err="1">
                <a:latin typeface="Garamond" panose="02020404030301010803" pitchFamily="18" charset="0"/>
                <a:sym typeface="Wingdings" pitchFamily="2" charset="2"/>
              </a:rPr>
              <a:t>ada</a:t>
            </a:r>
            <a:r>
              <a:rPr lang="en-US" dirty="0">
                <a:latin typeface="Garamond" panose="02020404030301010803" pitchFamily="18" charset="0"/>
                <a:sym typeface="Wingdings" pitchFamily="2" charset="2"/>
              </a:rPr>
              <a:t> di </a:t>
            </a:r>
            <a:r>
              <a:rPr lang="en-US" i="1" dirty="0" err="1">
                <a:latin typeface="Garamond" panose="02020404030301010803" pitchFamily="18" charset="0"/>
                <a:sym typeface="Wingdings" pitchFamily="2" charset="2"/>
              </a:rPr>
              <a:t>tarombo</a:t>
            </a:r>
            <a:r>
              <a:rPr lang="en-US" dirty="0">
                <a:latin typeface="Garamond" panose="02020404030301010803" pitchFamily="18" charset="0"/>
                <a:sym typeface="Wingdings" pitchFamily="2" charset="2"/>
              </a:rPr>
              <a:t>.”</a:t>
            </a:r>
          </a:p>
          <a:p>
            <a:pPr marL="0" indent="0" algn="ctr">
              <a:buNone/>
            </a:pPr>
            <a:r>
              <a:rPr lang="en-US" dirty="0">
                <a:latin typeface="Garamond" panose="02020404030301010803" pitchFamily="18" charset="0"/>
                <a:sym typeface="Wingdings" pitchFamily="2" charset="2"/>
              </a:rPr>
              <a:t>- </a:t>
            </a:r>
            <a:r>
              <a:rPr lang="en-US" dirty="0" err="1">
                <a:latin typeface="Garamond" panose="02020404030301010803" pitchFamily="18" charset="0"/>
                <a:sym typeface="Wingdings" pitchFamily="2" charset="2"/>
              </a:rPr>
              <a:t>Desita</a:t>
            </a:r>
            <a:r>
              <a:rPr lang="en-US" dirty="0">
                <a:latin typeface="Garamond" panose="02020404030301010803" pitchFamily="18" charset="0"/>
                <a:sym typeface="Wingdings" pitchFamily="2" charset="2"/>
              </a:rPr>
              <a:t> LGL, 43, </a:t>
            </a:r>
            <a:r>
              <a:rPr lang="en-US" dirty="0" err="1">
                <a:latin typeface="Garamond" panose="02020404030301010803" pitchFamily="18" charset="0"/>
                <a:sym typeface="Wingdings" pitchFamily="2" charset="2"/>
              </a:rPr>
              <a:t>Petani</a:t>
            </a:r>
            <a:endParaRPr lang="en-US" dirty="0">
              <a:latin typeface="Garamond" panose="02020404030301010803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0DF62B-BD72-1646-D6BD-8263084E8A7C}"/>
              </a:ext>
            </a:extLst>
          </p:cNvPr>
          <p:cNvSpPr txBox="1"/>
          <p:nvPr/>
        </p:nvSpPr>
        <p:spPr>
          <a:xfrm>
            <a:off x="9302795" y="181802"/>
            <a:ext cx="27016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Perempuan Adat Batak Toba di </a:t>
            </a:r>
            <a:r>
              <a:rPr lang="en-US" dirty="0" err="1"/>
              <a:t>Kebun</a:t>
            </a:r>
            <a:r>
              <a:rPr lang="en-US" dirty="0"/>
              <a:t> </a:t>
            </a:r>
            <a:r>
              <a:rPr lang="en-US" dirty="0" err="1"/>
              <a:t>Jagungnya</a:t>
            </a:r>
            <a:r>
              <a:rPr lang="en-US" dirty="0"/>
              <a:t>, Sumatra Utara, 2019</a:t>
            </a:r>
          </a:p>
        </p:txBody>
      </p:sp>
    </p:spTree>
    <p:extLst>
      <p:ext uri="{BB962C8B-B14F-4D97-AF65-F5344CB8AC3E}">
        <p14:creationId xmlns:p14="http://schemas.microsoft.com/office/powerpoint/2010/main" val="3814466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32DC26D-8B9B-4CC1-B3CC-D3EA0FB16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group of palm trees in a plantation&#10;&#10;Description automatically generated">
            <a:extLst>
              <a:ext uri="{FF2B5EF4-FFF2-40B4-BE49-F238E27FC236}">
                <a16:creationId xmlns:a16="http://schemas.microsoft.com/office/drawing/2014/main" id="{6FD4CFB3-F270-4A0E-A517-3207E78E47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19863" r="-1" b="5117"/>
          <a:stretch/>
        </p:blipFill>
        <p:spPr>
          <a:xfrm>
            <a:off x="20" y="-1"/>
            <a:ext cx="1218893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A664C34-BD48-921B-AF9E-D0562D3D6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684437" cy="5571066"/>
          </a:xfrm>
        </p:spPr>
        <p:txBody>
          <a:bodyPr>
            <a:normAutofit/>
          </a:bodyPr>
          <a:lstStyle/>
          <a:p>
            <a:pPr algn="r"/>
            <a:r>
              <a:rPr lang="en-US" sz="4600" err="1"/>
              <a:t>Investigasi</a:t>
            </a:r>
            <a:r>
              <a:rPr lang="en-US" sz="4600"/>
              <a:t> 3: Ketika </a:t>
            </a:r>
            <a:r>
              <a:rPr lang="en-US" sz="4600" err="1"/>
              <a:t>Alam</a:t>
            </a:r>
            <a:r>
              <a:rPr lang="en-US" sz="4600"/>
              <a:t> </a:t>
            </a:r>
            <a:r>
              <a:rPr lang="en-US" sz="4600" err="1"/>
              <a:t>Berubah</a:t>
            </a:r>
            <a:r>
              <a:rPr lang="en-US" sz="4600"/>
              <a:t>/</a:t>
            </a:r>
            <a:r>
              <a:rPr lang="en-US" sz="4600" err="1"/>
              <a:t>Bisakah</a:t>
            </a:r>
            <a:r>
              <a:rPr lang="en-US" sz="4600"/>
              <a:t> </a:t>
            </a:r>
            <a:r>
              <a:rPr lang="en-US" sz="4600" err="1"/>
              <a:t>Alam</a:t>
            </a:r>
            <a:r>
              <a:rPr lang="en-US" sz="4600"/>
              <a:t> </a:t>
            </a:r>
            <a:r>
              <a:rPr lang="en-US" sz="4600" err="1"/>
              <a:t>Tidak</a:t>
            </a:r>
            <a:r>
              <a:rPr lang="en-US" sz="4600"/>
              <a:t> Adil?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BB7ADC3-53A0-44F2-914A-78CADAF33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49645" y="1828800"/>
            <a:ext cx="0" cy="3200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6DBC0-0726-C1C3-CD9D-C011514E6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371" y="643467"/>
            <a:ext cx="6574112" cy="5571066"/>
          </a:xfrm>
        </p:spPr>
        <p:txBody>
          <a:bodyPr anchor="ctr">
            <a:normAutofit/>
          </a:bodyPr>
          <a:lstStyle/>
          <a:p>
            <a:r>
              <a:rPr lang="en-US" dirty="0" err="1"/>
              <a:t>Xenofeminisme</a:t>
            </a:r>
            <a:endParaRPr lang="en-US" dirty="0"/>
          </a:p>
          <a:p>
            <a:pPr lvl="1"/>
            <a:r>
              <a:rPr lang="en-US" dirty="0"/>
              <a:t>“</a:t>
            </a:r>
            <a:r>
              <a:rPr lang="en-US" dirty="0" err="1"/>
              <a:t>Kalau</a:t>
            </a:r>
            <a:r>
              <a:rPr lang="en-US" dirty="0"/>
              <a:t> </a:t>
            </a:r>
            <a:r>
              <a:rPr lang="en-US" dirty="0" err="1"/>
              <a:t>alam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adil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mengubah</a:t>
            </a:r>
            <a:r>
              <a:rPr lang="en-US" dirty="0"/>
              <a:t> </a:t>
            </a:r>
            <a:r>
              <a:rPr lang="en-US" dirty="0" err="1"/>
              <a:t>alam</a:t>
            </a:r>
            <a:r>
              <a:rPr lang="en-US" dirty="0"/>
              <a:t>.”</a:t>
            </a:r>
          </a:p>
          <a:p>
            <a:r>
              <a:rPr lang="en-US" dirty="0" err="1"/>
              <a:t>Transecology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Deifikasi</a:t>
            </a:r>
            <a:r>
              <a:rPr lang="en-US" dirty="0"/>
              <a:t>/</a:t>
            </a:r>
            <a:r>
              <a:rPr lang="en-US" dirty="0" err="1"/>
              <a:t>romantisasi</a:t>
            </a:r>
            <a:r>
              <a:rPr lang="en-US" dirty="0"/>
              <a:t>/</a:t>
            </a:r>
            <a:r>
              <a:rPr lang="en-US" dirty="0" err="1"/>
              <a:t>idelisasi</a:t>
            </a:r>
            <a:r>
              <a:rPr lang="en-US" dirty="0"/>
              <a:t> </a:t>
            </a:r>
            <a:r>
              <a:rPr lang="en-US" dirty="0" err="1"/>
              <a:t>lanskap</a:t>
            </a:r>
            <a:r>
              <a:rPr lang="en-US" dirty="0"/>
              <a:t> </a:t>
            </a:r>
            <a:r>
              <a:rPr lang="en-US" dirty="0" err="1"/>
              <a:t>alam</a:t>
            </a:r>
            <a:r>
              <a:rPr lang="en-US" dirty="0"/>
              <a:t>(</a:t>
            </a:r>
            <a:r>
              <a:rPr lang="en-US" dirty="0" err="1"/>
              <a:t>iah</a:t>
            </a:r>
            <a:r>
              <a:rPr lang="en-US" dirty="0"/>
              <a:t>)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>
                <a:sym typeface="Wingdings" pitchFamily="2" charset="2"/>
              </a:rPr>
              <a:t>nilai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guna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alam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untuk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alam</a:t>
            </a:r>
            <a:r>
              <a:rPr lang="en-US" dirty="0">
                <a:sym typeface="Wingdings" pitchFamily="2" charset="2"/>
              </a:rPr>
              <a:t> (</a:t>
            </a:r>
            <a:r>
              <a:rPr lang="en-US" dirty="0" err="1">
                <a:sym typeface="Wingdings" pitchFamily="2" charset="2"/>
              </a:rPr>
              <a:t>penaklukan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alam</a:t>
            </a:r>
            <a:r>
              <a:rPr lang="en-US" dirty="0">
                <a:sym typeface="Wingdings" pitchFamily="2" charset="2"/>
              </a:rPr>
              <a:t> oleh </a:t>
            </a:r>
            <a:r>
              <a:rPr lang="en-US" dirty="0" err="1">
                <a:sym typeface="Wingdings" pitchFamily="2" charset="2"/>
              </a:rPr>
              <a:t>kolonialisme</a:t>
            </a:r>
            <a:r>
              <a:rPr lang="en-US" dirty="0">
                <a:sym typeface="Wingdings" pitchFamily="2" charset="2"/>
              </a:rPr>
              <a:t>/figure dan </a:t>
            </a:r>
            <a:r>
              <a:rPr lang="en-US" dirty="0" err="1">
                <a:sym typeface="Wingdings" pitchFamily="2" charset="2"/>
              </a:rPr>
              <a:t>epistemik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maskulin</a:t>
            </a:r>
            <a:r>
              <a:rPr lang="en-US" dirty="0">
                <a:sym typeface="Wingdings" pitchFamily="2" charset="2"/>
              </a:rPr>
              <a:t> yang heteronormative-</a:t>
            </a:r>
            <a:r>
              <a:rPr lang="en-US" dirty="0" err="1">
                <a:sym typeface="Wingdings" pitchFamily="2" charset="2"/>
              </a:rPr>
              <a:t>seksis</a:t>
            </a:r>
            <a:r>
              <a:rPr lang="en-US" dirty="0">
                <a:sym typeface="Wingdings" pitchFamily="2" charset="2"/>
              </a:rPr>
              <a:t>)</a:t>
            </a:r>
          </a:p>
          <a:p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4B24ECE-4CB3-B6B3-2AD0-5D4ECF64B13A}"/>
              </a:ext>
            </a:extLst>
          </p:cNvPr>
          <p:cNvSpPr txBox="1">
            <a:spLocks/>
          </p:cNvSpPr>
          <p:nvPr/>
        </p:nvSpPr>
        <p:spPr>
          <a:xfrm>
            <a:off x="930701" y="5048086"/>
            <a:ext cx="10327550" cy="11547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>
                <a:latin typeface="Garamond" panose="02020404030301010803" pitchFamily="18" charset="0"/>
              </a:rPr>
              <a:t>“Kita </a:t>
            </a:r>
            <a:r>
              <a:rPr lang="en-US" dirty="0" err="1">
                <a:latin typeface="Garamond" panose="02020404030301010803" pitchFamily="18" charset="0"/>
              </a:rPr>
              <a:t>ini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tidak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bisa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keluar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dari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kebun</a:t>
            </a:r>
            <a:r>
              <a:rPr lang="en-US" dirty="0">
                <a:latin typeface="Garamond" panose="02020404030301010803" pitchFamily="18" charset="0"/>
              </a:rPr>
              <a:t>. </a:t>
            </a:r>
            <a:r>
              <a:rPr lang="en-US" dirty="0" err="1">
                <a:latin typeface="Garamond" panose="02020404030301010803" pitchFamily="18" charset="0"/>
              </a:rPr>
              <a:t>Tapi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tidak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mungkin</a:t>
            </a:r>
            <a:r>
              <a:rPr lang="en-US" dirty="0">
                <a:latin typeface="Garamond" panose="02020404030301010803" pitchFamily="18" charset="0"/>
              </a:rPr>
              <a:t> juga </a:t>
            </a:r>
            <a:r>
              <a:rPr lang="en-US" dirty="0" err="1">
                <a:latin typeface="Garamond" panose="02020404030301010803" pitchFamily="18" charset="0"/>
              </a:rPr>
              <a:t>anak-anak</a:t>
            </a:r>
            <a:r>
              <a:rPr lang="en-US" dirty="0">
                <a:latin typeface="Garamond" panose="02020404030301010803" pitchFamily="18" charset="0"/>
              </a:rPr>
              <a:t> kami </a:t>
            </a:r>
            <a:r>
              <a:rPr lang="en-US" dirty="0" err="1">
                <a:latin typeface="Garamond" panose="02020404030301010803" pitchFamily="18" charset="0"/>
              </a:rPr>
              <a:t>bertahan</a:t>
            </a:r>
            <a:r>
              <a:rPr lang="en-US" dirty="0">
                <a:latin typeface="Garamond" panose="02020404030301010803" pitchFamily="18" charset="0"/>
              </a:rPr>
              <a:t> di </a:t>
            </a:r>
            <a:r>
              <a:rPr lang="en-US" dirty="0" err="1">
                <a:latin typeface="Garamond" panose="02020404030301010803" pitchFamily="18" charset="0"/>
              </a:rPr>
              <a:t>sini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terus</a:t>
            </a:r>
            <a:r>
              <a:rPr lang="en-US" dirty="0">
                <a:latin typeface="Garamond" panose="02020404030301010803" pitchFamily="18" charset="0"/>
              </a:rPr>
              <a:t>. Jadi </a:t>
            </a:r>
            <a:r>
              <a:rPr lang="en-US" dirty="0" err="1">
                <a:latin typeface="Garamond" panose="02020404030301010803" pitchFamily="18" charset="0"/>
              </a:rPr>
              <a:t>kebun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harus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berubah</a:t>
            </a:r>
            <a:r>
              <a:rPr lang="en-US" dirty="0">
                <a:latin typeface="Garamond" panose="02020404030301010803" pitchFamily="18" charset="0"/>
              </a:rPr>
              <a:t>. Dan </a:t>
            </a:r>
            <a:r>
              <a:rPr lang="en-US" dirty="0" err="1">
                <a:latin typeface="Garamond" panose="02020404030301010803" pitchFamily="18" charset="0"/>
              </a:rPr>
              <a:t>kita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akan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mengubahnya</a:t>
            </a:r>
            <a:r>
              <a:rPr lang="en-US" dirty="0">
                <a:latin typeface="Garamond" panose="02020404030301010803" pitchFamily="18" charset="0"/>
              </a:rPr>
              <a:t>.”</a:t>
            </a:r>
          </a:p>
          <a:p>
            <a:pPr marL="0" indent="0" algn="ctr">
              <a:buNone/>
            </a:pPr>
            <a:r>
              <a:rPr lang="en-US" dirty="0">
                <a:latin typeface="Garamond" panose="02020404030301010803" pitchFamily="18" charset="0"/>
              </a:rPr>
              <a:t>- </a:t>
            </a:r>
            <a:r>
              <a:rPr lang="en-US" dirty="0" err="1">
                <a:latin typeface="Garamond" panose="02020404030301010803" pitchFamily="18" charset="0"/>
              </a:rPr>
              <a:t>Lae</a:t>
            </a:r>
            <a:r>
              <a:rPr lang="en-US" dirty="0">
                <a:latin typeface="Garamond" panose="02020404030301010803" pitchFamily="18" charset="0"/>
              </a:rPr>
              <a:t> 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8E9A77-04A2-DF30-0DA4-5FABE158554A}"/>
              </a:ext>
            </a:extLst>
          </p:cNvPr>
          <p:cNvSpPr txBox="1"/>
          <p:nvPr/>
        </p:nvSpPr>
        <p:spPr>
          <a:xfrm>
            <a:off x="9258066" y="320301"/>
            <a:ext cx="2701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err="1"/>
              <a:t>Minggu</a:t>
            </a:r>
            <a:r>
              <a:rPr lang="en-US" dirty="0"/>
              <a:t> </a:t>
            </a:r>
            <a:r>
              <a:rPr lang="en-US" dirty="0" err="1"/>
              <a:t>panen</a:t>
            </a:r>
            <a:r>
              <a:rPr lang="en-US" dirty="0"/>
              <a:t> </a:t>
            </a:r>
            <a:r>
              <a:rPr lang="en-US" dirty="0" err="1"/>
              <a:t>sawit</a:t>
            </a:r>
            <a:r>
              <a:rPr lang="en-US" dirty="0"/>
              <a:t> di Riau, 2021</a:t>
            </a:r>
          </a:p>
        </p:txBody>
      </p:sp>
    </p:spTree>
    <p:extLst>
      <p:ext uri="{BB962C8B-B14F-4D97-AF65-F5344CB8AC3E}">
        <p14:creationId xmlns:p14="http://schemas.microsoft.com/office/powerpoint/2010/main" val="14408565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32DC26D-8B9B-4CC1-B3CC-D3EA0FB16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group of people in a room&#10;&#10;Description automatically generated">
            <a:extLst>
              <a:ext uri="{FF2B5EF4-FFF2-40B4-BE49-F238E27FC236}">
                <a16:creationId xmlns:a16="http://schemas.microsoft.com/office/drawing/2014/main" id="{95049E5B-439A-6504-F142-9689A544C6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t="8039" r="-1" b="15927"/>
          <a:stretch/>
        </p:blipFill>
        <p:spPr>
          <a:xfrm>
            <a:off x="20" y="-1"/>
            <a:ext cx="1218893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36ECE1-F3A1-9F42-D2A3-706D0D172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684437" cy="5571066"/>
          </a:xfrm>
        </p:spPr>
        <p:txBody>
          <a:bodyPr>
            <a:normAutofit/>
          </a:bodyPr>
          <a:lstStyle/>
          <a:p>
            <a:pPr algn="r"/>
            <a:r>
              <a:rPr lang="en-US" dirty="0" err="1"/>
              <a:t>Pertanyaan</a:t>
            </a:r>
            <a:r>
              <a:rPr lang="en-US" dirty="0"/>
              <a:t> </a:t>
            </a:r>
            <a:r>
              <a:rPr lang="en-US" dirty="0" err="1"/>
              <a:t>setelahnya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BB7ADC3-53A0-44F2-914A-78CADAF33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49645" y="1828800"/>
            <a:ext cx="0" cy="3200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FE45A-492E-D655-9D86-B9B275C6FE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371" y="643467"/>
            <a:ext cx="6574112" cy="5571066"/>
          </a:xfrm>
        </p:spPr>
        <p:txBody>
          <a:bodyPr anchor="ctr">
            <a:normAutofit/>
          </a:bodyPr>
          <a:lstStyle/>
          <a:p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memahami</a:t>
            </a:r>
            <a:r>
              <a:rPr lang="en-US" dirty="0"/>
              <a:t> </a:t>
            </a:r>
            <a:r>
              <a:rPr lang="en-US" dirty="0" err="1"/>
              <a:t>alam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berpikir</a:t>
            </a:r>
            <a:r>
              <a:rPr lang="en-US" dirty="0"/>
              <a:t> </a:t>
            </a:r>
            <a:r>
              <a:rPr lang="en-US" dirty="0" err="1"/>
              <a:t>patriarkis</a:t>
            </a:r>
            <a:r>
              <a:rPr lang="en-US" dirty="0"/>
              <a:t>?</a:t>
            </a:r>
          </a:p>
          <a:p>
            <a:r>
              <a:rPr lang="en-US" dirty="0" err="1"/>
              <a:t>Apa</a:t>
            </a:r>
            <a:r>
              <a:rPr lang="en-US" dirty="0"/>
              <a:t> </a:t>
            </a:r>
            <a:r>
              <a:rPr lang="en-US" dirty="0" err="1"/>
              <a:t>saja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patriarkis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?</a:t>
            </a:r>
          </a:p>
          <a:p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feminisme</a:t>
            </a:r>
            <a:r>
              <a:rPr lang="en-US" dirty="0"/>
              <a:t> </a:t>
            </a:r>
            <a:r>
              <a:rPr lang="en-US" dirty="0" err="1"/>
              <a:t>melihat</a:t>
            </a:r>
            <a:r>
              <a:rPr lang="en-US" dirty="0"/>
              <a:t> </a:t>
            </a:r>
            <a:r>
              <a:rPr lang="en-US" dirty="0" err="1"/>
              <a:t>alam</a:t>
            </a:r>
            <a:r>
              <a:rPr lang="en-US" dirty="0"/>
              <a:t> yang </a:t>
            </a:r>
            <a:r>
              <a:rPr lang="en-US" dirty="0" err="1"/>
              <a:t>terus</a:t>
            </a:r>
            <a:r>
              <a:rPr lang="en-US" dirty="0"/>
              <a:t> </a:t>
            </a:r>
            <a:r>
              <a:rPr lang="en-US" dirty="0" err="1"/>
              <a:t>berubah</a:t>
            </a:r>
            <a:r>
              <a:rPr lang="en-US" dirty="0"/>
              <a:t> –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iklim</a:t>
            </a:r>
            <a:r>
              <a:rPr lang="en-US" dirty="0"/>
              <a:t> dan </a:t>
            </a:r>
            <a:r>
              <a:rPr lang="en-US" dirty="0" err="1"/>
              <a:t>adaptasi</a:t>
            </a:r>
            <a:r>
              <a:rPr lang="en-US" dirty="0"/>
              <a:t> </a:t>
            </a:r>
            <a:r>
              <a:rPr lang="en-US" i="1" dirty="0" err="1"/>
              <a:t>alam</a:t>
            </a:r>
            <a:r>
              <a:rPr lang="en-US" i="1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?</a:t>
            </a:r>
          </a:p>
          <a:p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memposisikan</a:t>
            </a:r>
            <a:r>
              <a:rPr lang="en-US" dirty="0"/>
              <a:t> </a:t>
            </a:r>
            <a:r>
              <a:rPr lang="en-US" dirty="0" err="1"/>
              <a:t>alam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setara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: (1) </a:t>
            </a:r>
            <a:r>
              <a:rPr lang="en-US" dirty="0" err="1"/>
              <a:t>romantisasi</a:t>
            </a:r>
            <a:r>
              <a:rPr lang="en-US" dirty="0"/>
              <a:t>/</a:t>
            </a:r>
            <a:r>
              <a:rPr lang="en-US" dirty="0" err="1"/>
              <a:t>deifikasi</a:t>
            </a:r>
            <a:r>
              <a:rPr lang="en-US" dirty="0"/>
              <a:t>/</a:t>
            </a:r>
            <a:r>
              <a:rPr lang="en-US" dirty="0" err="1"/>
              <a:t>idelisasi</a:t>
            </a:r>
            <a:r>
              <a:rPr lang="en-US" dirty="0"/>
              <a:t> yang </a:t>
            </a:r>
            <a:r>
              <a:rPr lang="en-US" dirty="0" err="1"/>
              <a:t>sarat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berpikir</a:t>
            </a:r>
            <a:r>
              <a:rPr lang="en-US" dirty="0"/>
              <a:t> yang </a:t>
            </a:r>
            <a:r>
              <a:rPr lang="en-US" dirty="0" err="1"/>
              <a:t>kapitalistik</a:t>
            </a:r>
            <a:r>
              <a:rPr lang="en-US" dirty="0"/>
              <a:t>, </a:t>
            </a:r>
            <a:r>
              <a:rPr lang="en-US" dirty="0" err="1"/>
              <a:t>heteronormatif</a:t>
            </a:r>
            <a:r>
              <a:rPr lang="en-US" dirty="0"/>
              <a:t>, </a:t>
            </a:r>
            <a:r>
              <a:rPr lang="en-US" dirty="0" err="1"/>
              <a:t>patriarkis</a:t>
            </a:r>
            <a:r>
              <a:rPr lang="en-US" dirty="0"/>
              <a:t>; (2) ”</a:t>
            </a:r>
            <a:r>
              <a:rPr lang="en-US" dirty="0" err="1"/>
              <a:t>memanusiakan</a:t>
            </a:r>
            <a:r>
              <a:rPr lang="en-US" dirty="0"/>
              <a:t>” </a:t>
            </a:r>
            <a:r>
              <a:rPr lang="en-US" dirty="0" err="1"/>
              <a:t>alam</a:t>
            </a:r>
            <a:r>
              <a:rPr lang="en-US" dirty="0"/>
              <a:t> dan </a:t>
            </a:r>
            <a:r>
              <a:rPr lang="en-US" dirty="0" err="1"/>
              <a:t>memaksakan</a:t>
            </a:r>
            <a:r>
              <a:rPr lang="en-US" dirty="0"/>
              <a:t> </a:t>
            </a:r>
            <a:r>
              <a:rPr lang="en-US" dirty="0" err="1"/>
              <a:t>antroposentris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dalamnya</a:t>
            </a:r>
            <a:r>
              <a:rPr lang="en-US" dirty="0"/>
              <a:t>?</a:t>
            </a:r>
          </a:p>
          <a:p>
            <a:endParaRPr lang="en-US" dirty="0"/>
          </a:p>
          <a:p>
            <a:r>
              <a:rPr lang="en-US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E92CF5-92B0-7341-0AF4-3BD853721671}"/>
              </a:ext>
            </a:extLst>
          </p:cNvPr>
          <p:cNvSpPr txBox="1"/>
          <p:nvPr/>
        </p:nvSpPr>
        <p:spPr>
          <a:xfrm>
            <a:off x="8258427" y="5794737"/>
            <a:ext cx="36844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Perempuan Batak Toba </a:t>
            </a:r>
            <a:r>
              <a:rPr lang="en-US" dirty="0" err="1"/>
              <a:t>mengantre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imunisasi</a:t>
            </a:r>
            <a:r>
              <a:rPr lang="en-US" dirty="0"/>
              <a:t> </a:t>
            </a:r>
            <a:r>
              <a:rPr lang="en-US" dirty="0" err="1"/>
              <a:t>anak</a:t>
            </a:r>
            <a:r>
              <a:rPr lang="en-US" dirty="0"/>
              <a:t>, </a:t>
            </a:r>
            <a:r>
              <a:rPr lang="en-US" dirty="0" err="1"/>
              <a:t>Marade</a:t>
            </a:r>
            <a:r>
              <a:rPr lang="en-US" dirty="0"/>
              <a:t>, Sumatra Utara, 2019</a:t>
            </a:r>
          </a:p>
        </p:txBody>
      </p:sp>
    </p:spTree>
    <p:extLst>
      <p:ext uri="{BB962C8B-B14F-4D97-AF65-F5344CB8AC3E}">
        <p14:creationId xmlns:p14="http://schemas.microsoft.com/office/powerpoint/2010/main" val="33698601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5A7C4-E9BF-6954-9AB8-7B23E40A7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Ucapan</a:t>
            </a:r>
            <a:r>
              <a:rPr lang="en-US" dirty="0"/>
              <a:t> </a:t>
            </a:r>
            <a:r>
              <a:rPr lang="en-US" dirty="0" err="1"/>
              <a:t>terimakasih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6DA497-7D77-EA91-6997-542E91988F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Perempuan </a:t>
            </a:r>
            <a:r>
              <a:rPr lang="en-US" dirty="0" err="1"/>
              <a:t>adat</a:t>
            </a:r>
            <a:r>
              <a:rPr lang="en-US" dirty="0"/>
              <a:t> </a:t>
            </a:r>
            <a:r>
              <a:rPr lang="en-US" dirty="0" err="1"/>
              <a:t>Pandumaan-Sipituhuta</a:t>
            </a:r>
            <a:r>
              <a:rPr lang="en-US" dirty="0"/>
              <a:t> </a:t>
            </a:r>
          </a:p>
          <a:p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Studi</a:t>
            </a:r>
            <a:r>
              <a:rPr lang="en-US" dirty="0"/>
              <a:t> Pembangunan dan </a:t>
            </a:r>
            <a:r>
              <a:rPr lang="en-US" dirty="0" err="1"/>
              <a:t>Pemberdayaan</a:t>
            </a:r>
            <a:r>
              <a:rPr lang="en-US" dirty="0"/>
              <a:t> Masyarakat (KSPPM)</a:t>
            </a:r>
          </a:p>
          <a:p>
            <a:r>
              <a:rPr lang="en-US" dirty="0"/>
              <a:t>Transnational Palm Oil Solidarity</a:t>
            </a:r>
          </a:p>
          <a:p>
            <a:endParaRPr lang="en-US" dirty="0"/>
          </a:p>
          <a:p>
            <a:r>
              <a:rPr lang="en-US" b="1" dirty="0" err="1"/>
              <a:t>Hibah</a:t>
            </a:r>
            <a:r>
              <a:rPr lang="en-US" b="1" dirty="0"/>
              <a:t> </a:t>
            </a:r>
            <a:r>
              <a:rPr lang="en-US" b="1" dirty="0" err="1"/>
              <a:t>Riset</a:t>
            </a:r>
            <a:r>
              <a:rPr lang="en-US" b="1" dirty="0"/>
              <a:t>:</a:t>
            </a:r>
          </a:p>
          <a:p>
            <a:r>
              <a:rPr lang="en-US" dirty="0"/>
              <a:t>- Department of Sociology, Northwestern University (2019)</a:t>
            </a:r>
          </a:p>
          <a:p>
            <a:r>
              <a:rPr lang="en-US" dirty="0"/>
              <a:t>- </a:t>
            </a:r>
            <a:r>
              <a:rPr lang="en-US" dirty="0" err="1"/>
              <a:t>Kellog’s</a:t>
            </a:r>
            <a:r>
              <a:rPr lang="en-US" dirty="0"/>
              <a:t> Dispute Resolution and Research Center (2019)</a:t>
            </a:r>
          </a:p>
          <a:p>
            <a:r>
              <a:rPr lang="en-US" dirty="0"/>
              <a:t>- Land Deals Politics Initiative (2023)</a:t>
            </a:r>
          </a:p>
        </p:txBody>
      </p:sp>
    </p:spTree>
    <p:extLst>
      <p:ext uri="{BB962C8B-B14F-4D97-AF65-F5344CB8AC3E}">
        <p14:creationId xmlns:p14="http://schemas.microsoft.com/office/powerpoint/2010/main" val="108182523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716</TotalTime>
  <Words>486</Words>
  <Application>Microsoft Macintosh PowerPoint</Application>
  <PresentationFormat>Widescreen</PresentationFormat>
  <Paragraphs>64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Arial</vt:lpstr>
      <vt:lpstr>Calibri</vt:lpstr>
      <vt:lpstr>Calibri Light</vt:lpstr>
      <vt:lpstr>Garamond</vt:lpstr>
      <vt:lpstr>Tw Cen MT</vt:lpstr>
      <vt:lpstr>Tw Cen MT Condensed</vt:lpstr>
      <vt:lpstr>Wingdings</vt:lpstr>
      <vt:lpstr>Wingdings 3</vt:lpstr>
      <vt:lpstr>Office Theme</vt:lpstr>
      <vt:lpstr>Integral</vt:lpstr>
      <vt:lpstr>”Alam”</vt:lpstr>
      <vt:lpstr>Mengenai Alam di Feminisme</vt:lpstr>
      <vt:lpstr>Investigasi 1: Apa yang Alamiah dari Alam?</vt:lpstr>
      <vt:lpstr>Investigasi 2: Apakah Alam Statis? </vt:lpstr>
      <vt:lpstr>Investigasi 3: Ketika Alam Berubah/Bisakah Alam Tidak Adil?</vt:lpstr>
      <vt:lpstr>Pertanyaan setelahnya</vt:lpstr>
      <vt:lpstr>Ucapan terimakasih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”Alam”</dc:title>
  <dc:creator>perdana putri</dc:creator>
  <cp:lastModifiedBy>perdana putri</cp:lastModifiedBy>
  <cp:revision>8</cp:revision>
  <dcterms:created xsi:type="dcterms:W3CDTF">2023-07-23T05:36:43Z</dcterms:created>
  <dcterms:modified xsi:type="dcterms:W3CDTF">2023-07-29T08:24:02Z</dcterms:modified>
</cp:coreProperties>
</file>